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1190" r:id="rId5"/>
    <p:sldId id="1048" r:id="rId6"/>
    <p:sldId id="1047" r:id="rId7"/>
    <p:sldId id="1049" r:id="rId8"/>
    <p:sldId id="1050" r:id="rId9"/>
    <p:sldId id="710" r:id="rId10"/>
    <p:sldId id="1185" r:id="rId11"/>
    <p:sldId id="1187" r:id="rId12"/>
    <p:sldId id="1183" r:id="rId13"/>
    <p:sldId id="1036" r:id="rId14"/>
    <p:sldId id="1032" r:id="rId15"/>
    <p:sldId id="1100" r:id="rId16"/>
    <p:sldId id="1076" r:id="rId17"/>
    <p:sldId id="1079" r:id="rId18"/>
    <p:sldId id="1078" r:id="rId19"/>
    <p:sldId id="1080" r:id="rId20"/>
    <p:sldId id="1081" r:id="rId21"/>
    <p:sldId id="1083" r:id="rId22"/>
    <p:sldId id="1181" r:id="rId23"/>
    <p:sldId id="1085" r:id="rId24"/>
    <p:sldId id="1084" r:id="rId25"/>
    <p:sldId id="1189" r:id="rId26"/>
    <p:sldId id="1086" r:id="rId27"/>
    <p:sldId id="1092" r:id="rId28"/>
    <p:sldId id="1093" r:id="rId29"/>
    <p:sldId id="1095" r:id="rId30"/>
    <p:sldId id="257" r:id="rId31"/>
  </p:sldIdLst>
  <p:sldSz cx="12192000" cy="6858000"/>
  <p:notesSz cx="9947275" cy="6858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8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un" initials="H" lastIdx="1" clrIdx="0"/>
  <p:cmAuthor id="2" name="作者" initials="A" lastIdx="0" clrIdx="1"/>
  <p:cmAuthor id="698177129" name="WNR" initials="W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0E8E7"/>
    <a:srgbClr val="4383D1"/>
    <a:srgbClr val="FFFFCC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4104" autoAdjust="0"/>
  </p:normalViewPr>
  <p:slideViewPr>
    <p:cSldViewPr showGuides="1">
      <p:cViewPr varScale="1">
        <p:scale>
          <a:sx n="94" d="100"/>
          <a:sy n="94" d="100"/>
        </p:scale>
        <p:origin x="588" y="64"/>
      </p:cViewPr>
      <p:guideLst>
        <p:guide orient="horz" pos="1208"/>
        <p:guide pos="3835"/>
      </p:guideLst>
    </p:cSldViewPr>
  </p:slideViewPr>
  <p:outlineViewPr>
    <p:cViewPr>
      <p:scale>
        <a:sx n="33" d="100"/>
        <a:sy n="33" d="100"/>
      </p:scale>
      <p:origin x="0" y="-9619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872" y="6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300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F6C0B-35D5-A347-82B9-7C2D713B7431}" type="doc">
      <dgm:prSet loTypeId="urn:microsoft.com/office/officeart/2005/8/layout/chevron1" loCatId="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7654809-ABDD-DC48-890C-12859A6001F5}">
      <dgm:prSet phldrT="[Text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备案立项</a:t>
          </a:r>
        </a:p>
      </dgm:t>
    </dgm:pt>
    <dgm:pt modelId="{FB62806E-ACD8-4349-8BC1-191CE6A53745}" cxnId="{5B59134A-497A-469D-B7E3-5C5E9059D18B}" type="par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80D9B399-B594-C547-BF67-5E22013A7679}" cxnId="{5B59134A-497A-469D-B7E3-5C5E9059D18B}" type="sib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A0B50ED5-5F1B-6C4F-B559-CB8D911A51EF}">
      <dgm:prSet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竣工结算前抽样审计</a:t>
          </a:r>
        </a:p>
      </dgm:t>
    </dgm:pt>
    <dgm:pt modelId="{5040AE62-75E1-9D43-9772-ADF8173DBDC1}" cxnId="{5065FCB5-DD31-4765-95E5-60A84F46A4B8}" type="par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C4A8AD49-6A72-FA47-9D6A-5E9B8C0E9B7A}" cxnId="{5065FCB5-DD31-4765-95E5-60A84F46A4B8}" type="sib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5CE041A0-4E96-D946-AF4E-CB2B0429B022}">
      <dgm:prSet phldrT="[Text]"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竣工结算后抽样审计</a:t>
          </a:r>
        </a:p>
      </dgm:t>
    </dgm:pt>
    <dgm:pt modelId="{DDA6E501-D4E1-1041-8F50-43923E0A2067}" cxnId="{C5E8F523-8D5F-43AF-840C-1A6A77A60F31}" type="par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A9E8A723-E74B-6041-BA94-3334336C3F09}" cxnId="{C5E8F523-8D5F-43AF-840C-1A6A77A60F31}" type="sibTrans">
      <dgm:prSet/>
      <dgm:spPr/>
      <dgm:t>
        <a:bodyPr/>
        <a:lstStyle/>
        <a:p>
          <a:endParaRPr lang="en-US" sz="3200" b="1">
            <a:latin typeface="微软雅黑" panose="020B0503020204020204" charset="-122"/>
            <a:ea typeface="微软雅黑" panose="020B0503020204020204" charset="-122"/>
          </a:endParaRPr>
        </a:p>
      </dgm:t>
    </dgm:pt>
    <dgm:pt modelId="{8CABEB48-98B6-134E-A9E4-113CB8CB9EA0}" type="pres">
      <dgm:prSet presAssocID="{A46F6C0B-35D5-A347-82B9-7C2D713B7431}" presName="Name0" presStyleCnt="0">
        <dgm:presLayoutVars>
          <dgm:dir/>
          <dgm:animLvl val="lvl"/>
          <dgm:resizeHandles val="exact"/>
        </dgm:presLayoutVars>
      </dgm:prSet>
      <dgm:spPr/>
    </dgm:pt>
    <dgm:pt modelId="{F5263A24-E718-EF40-9AB0-D602C876CBA1}" type="pres">
      <dgm:prSet presAssocID="{47654809-ABDD-DC48-890C-12859A6001F5}" presName="parTxOnly" presStyleLbl="node1" presStyleIdx="0" presStyleCnt="3" custScaleX="70585">
        <dgm:presLayoutVars>
          <dgm:chMax val="0"/>
          <dgm:chPref val="0"/>
          <dgm:bulletEnabled val="1"/>
        </dgm:presLayoutVars>
      </dgm:prSet>
      <dgm:spPr/>
    </dgm:pt>
    <dgm:pt modelId="{2BD3950C-A817-CF40-883A-7584870AA180}" type="pres">
      <dgm:prSet presAssocID="{80D9B399-B594-C547-BF67-5E22013A7679}" presName="parTxOnlySpace" presStyleCnt="0"/>
      <dgm:spPr/>
    </dgm:pt>
    <dgm:pt modelId="{FF9017C0-A81D-894E-82DA-4DD2137A3134}" type="pres">
      <dgm:prSet presAssocID="{A0B50ED5-5F1B-6C4F-B559-CB8D911A51EF}" presName="parTxOnly" presStyleLbl="node1" presStyleIdx="1" presStyleCnt="3" custScaleX="111777">
        <dgm:presLayoutVars>
          <dgm:chMax val="0"/>
          <dgm:chPref val="0"/>
          <dgm:bulletEnabled val="1"/>
        </dgm:presLayoutVars>
      </dgm:prSet>
      <dgm:spPr/>
    </dgm:pt>
    <dgm:pt modelId="{93C28311-2321-F14B-922D-BBA0FAC9B0F4}" type="pres">
      <dgm:prSet presAssocID="{C4A8AD49-6A72-FA47-9D6A-5E9B8C0E9B7A}" presName="parTxOnlySpace" presStyleCnt="0"/>
      <dgm:spPr/>
    </dgm:pt>
    <dgm:pt modelId="{4AD4823B-63A0-2241-AA67-68F46950DB1B}" type="pres">
      <dgm:prSet presAssocID="{5CE041A0-4E96-D946-AF4E-CB2B0429B022}" presName="parTxOnly" presStyleLbl="node1" presStyleIdx="2" presStyleCnt="3" custScaleX="100015" custLinFactY="-127026" custLinFactNeighborX="24767" custLinFactNeighborY="-200000">
        <dgm:presLayoutVars>
          <dgm:chMax val="0"/>
          <dgm:chPref val="0"/>
          <dgm:bulletEnabled val="1"/>
        </dgm:presLayoutVars>
      </dgm:prSet>
      <dgm:spPr/>
    </dgm:pt>
  </dgm:ptLst>
  <dgm:cxnLst>
    <dgm:cxn modelId="{060A7309-F1AC-4EA9-A121-98DE17DF970A}" type="presOf" srcId="{A0B50ED5-5F1B-6C4F-B559-CB8D911A51EF}" destId="{FF9017C0-A81D-894E-82DA-4DD2137A3134}" srcOrd="0" destOrd="0" presId="urn:microsoft.com/office/officeart/2005/8/layout/chevron1"/>
    <dgm:cxn modelId="{C5E8F523-8D5F-43AF-840C-1A6A77A60F31}" srcId="{A46F6C0B-35D5-A347-82B9-7C2D713B7431}" destId="{5CE041A0-4E96-D946-AF4E-CB2B0429B022}" srcOrd="2" destOrd="0" parTransId="{DDA6E501-D4E1-1041-8F50-43923E0A2067}" sibTransId="{A9E8A723-E74B-6041-BA94-3334336C3F09}"/>
    <dgm:cxn modelId="{5B59134A-497A-469D-B7E3-5C5E9059D18B}" srcId="{A46F6C0B-35D5-A347-82B9-7C2D713B7431}" destId="{47654809-ABDD-DC48-890C-12859A6001F5}" srcOrd="0" destOrd="0" parTransId="{FB62806E-ACD8-4349-8BC1-191CE6A53745}" sibTransId="{80D9B399-B594-C547-BF67-5E22013A7679}"/>
    <dgm:cxn modelId="{ABAA5D56-A189-46B6-8A64-E649D758D3B7}" type="presOf" srcId="{A46F6C0B-35D5-A347-82B9-7C2D713B7431}" destId="{8CABEB48-98B6-134E-A9E4-113CB8CB9EA0}" srcOrd="0" destOrd="0" presId="urn:microsoft.com/office/officeart/2005/8/layout/chevron1"/>
    <dgm:cxn modelId="{5DAEAC91-1918-4E0C-B3CD-2A1B33F6A18C}" type="presOf" srcId="{5CE041A0-4E96-D946-AF4E-CB2B0429B022}" destId="{4AD4823B-63A0-2241-AA67-68F46950DB1B}" srcOrd="0" destOrd="0" presId="urn:microsoft.com/office/officeart/2005/8/layout/chevron1"/>
    <dgm:cxn modelId="{72D7A195-F608-4C4B-A7B7-BC42EE4566B0}" type="presOf" srcId="{47654809-ABDD-DC48-890C-12859A6001F5}" destId="{F5263A24-E718-EF40-9AB0-D602C876CBA1}" srcOrd="0" destOrd="0" presId="urn:microsoft.com/office/officeart/2005/8/layout/chevron1"/>
    <dgm:cxn modelId="{5065FCB5-DD31-4765-95E5-60A84F46A4B8}" srcId="{A46F6C0B-35D5-A347-82B9-7C2D713B7431}" destId="{A0B50ED5-5F1B-6C4F-B559-CB8D911A51EF}" srcOrd="1" destOrd="0" parTransId="{5040AE62-75E1-9D43-9772-ADF8173DBDC1}" sibTransId="{C4A8AD49-6A72-FA47-9D6A-5E9B8C0E9B7A}"/>
    <dgm:cxn modelId="{D7C2E6C7-4B7D-4A93-9745-5CAE229C0ECB}" type="presParOf" srcId="{8CABEB48-98B6-134E-A9E4-113CB8CB9EA0}" destId="{F5263A24-E718-EF40-9AB0-D602C876CBA1}" srcOrd="0" destOrd="0" presId="urn:microsoft.com/office/officeart/2005/8/layout/chevron1"/>
    <dgm:cxn modelId="{BAD55AB0-FDB8-4C34-9E0F-4A01A7E445DE}" type="presParOf" srcId="{8CABEB48-98B6-134E-A9E4-113CB8CB9EA0}" destId="{2BD3950C-A817-CF40-883A-7584870AA180}" srcOrd="1" destOrd="0" presId="urn:microsoft.com/office/officeart/2005/8/layout/chevron1"/>
    <dgm:cxn modelId="{79D0C2BC-21A6-4D5D-A4D0-A23747C43A06}" type="presParOf" srcId="{8CABEB48-98B6-134E-A9E4-113CB8CB9EA0}" destId="{FF9017C0-A81D-894E-82DA-4DD2137A3134}" srcOrd="2" destOrd="0" presId="urn:microsoft.com/office/officeart/2005/8/layout/chevron1"/>
    <dgm:cxn modelId="{AAC5E009-1136-45E4-9204-2DD7B7518C70}" type="presParOf" srcId="{8CABEB48-98B6-134E-A9E4-113CB8CB9EA0}" destId="{93C28311-2321-F14B-922D-BBA0FAC9B0F4}" srcOrd="3" destOrd="0" presId="urn:microsoft.com/office/officeart/2005/8/layout/chevron1"/>
    <dgm:cxn modelId="{3B6B50F2-96BC-4023-B6E1-605C1ADF657D}" type="presParOf" srcId="{8CABEB48-98B6-134E-A9E4-113CB8CB9EA0}" destId="{4AD4823B-63A0-2241-AA67-68F46950DB1B}" srcOrd="4" destOrd="0" presId="urn:microsoft.com/office/officeart/2005/8/layout/chevron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640820" cy="683895"/>
        <a:chOff x="0" y="0"/>
        <a:chExt cx="11640820" cy="683895"/>
      </a:xfrm>
    </dsp:grpSpPr>
    <dsp:sp modelId="{F5263A24-E718-EF40-9AB0-D602C876CBA1}">
      <dsp:nvSpPr>
        <dsp:cNvPr id="3" name="燕尾形 2"/>
        <dsp:cNvSpPr/>
      </dsp:nvSpPr>
      <dsp:spPr bwMode="white">
        <a:xfrm>
          <a:off x="0" y="0"/>
          <a:ext cx="4157436" cy="683895"/>
        </a:xfrm>
        <a:prstGeom prst="chevron">
          <a:avLst/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2014" tIns="37338" rIns="37338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备案立项</a:t>
          </a:r>
        </a:p>
      </dsp:txBody>
      <dsp:txXfrm>
        <a:off x="0" y="0"/>
        <a:ext cx="4157436" cy="683895"/>
      </dsp:txXfrm>
    </dsp:sp>
    <dsp:sp modelId="{FF9017C0-A81D-894E-82DA-4DD2137A3134}">
      <dsp:nvSpPr>
        <dsp:cNvPr id="4" name="燕尾形 3"/>
        <dsp:cNvSpPr/>
      </dsp:nvSpPr>
      <dsp:spPr bwMode="white">
        <a:xfrm>
          <a:off x="3741692" y="0"/>
          <a:ext cx="4157436" cy="683895"/>
        </a:xfrm>
        <a:prstGeom prst="chevron">
          <a:avLst/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2014" tIns="37338" rIns="37338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竣工结算前抽样审计</a:t>
          </a:r>
        </a:p>
      </dsp:txBody>
      <dsp:txXfrm>
        <a:off x="3741692" y="0"/>
        <a:ext cx="4157436" cy="683895"/>
      </dsp:txXfrm>
    </dsp:sp>
    <dsp:sp modelId="{4AD4823B-63A0-2241-AA67-68F46950DB1B}">
      <dsp:nvSpPr>
        <dsp:cNvPr id="5" name="燕尾形 4"/>
        <dsp:cNvSpPr/>
      </dsp:nvSpPr>
      <dsp:spPr bwMode="white">
        <a:xfrm>
          <a:off x="7380417" y="0"/>
          <a:ext cx="4157436" cy="683895"/>
        </a:xfrm>
        <a:prstGeom prst="chevron">
          <a:avLst/>
        </a:prstGeom>
        <a:solidFill>
          <a:srgbClr val="C0000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2014" tIns="37338" rIns="37338" bIns="37338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i="0" dirty="0">
              <a:latin typeface="+mj-ea"/>
              <a:ea typeface="+mj-ea"/>
            </a:rPr>
            <a:t>竣工结算后抽样审计</a:t>
          </a:r>
        </a:p>
      </dsp:txBody>
      <dsp:txXfrm>
        <a:off x="7380417" y="0"/>
        <a:ext cx="4157436" cy="683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type="chevron" r:blip="" rot="180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type="chevron" r:blip="" rot="180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9AD3E-0177-4C7B-9AD5-D83E0A52FC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F52AE-544C-4F1D-9BB0-4AFF393D0B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EFD3-EB95-415A-85B1-C1DE016370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877293" y="541760"/>
            <a:ext cx="6592044" cy="3706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4869160"/>
            <a:ext cx="7957820" cy="1474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58900" y="333375"/>
            <a:ext cx="7229475" cy="40671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994728" y="5229200"/>
            <a:ext cx="7957820" cy="111445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C9AAC4-A9DB-4D13-8397-048B5DFC72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878013" y="541338"/>
            <a:ext cx="6591300" cy="3706812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438970"/>
            <a:ext cx="12192000" cy="1683619"/>
          </a:xfrm>
          <a:solidFill>
            <a:srgbClr val="C00000"/>
          </a:solidFill>
        </p:spPr>
        <p:txBody>
          <a:bodyPr>
            <a:normAutofit/>
          </a:bodyPr>
          <a:lstStyle>
            <a:lvl1pPr>
              <a:lnSpc>
                <a:spcPts val="6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149080"/>
            <a:ext cx="8534400" cy="148972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A64-3420-441A-BC82-F2E76282FBB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5" y="205200"/>
            <a:ext cx="1980000" cy="1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160" y="189807"/>
            <a:ext cx="1980000" cy="132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12" y="205200"/>
            <a:ext cx="1980000" cy="131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4"/>
          <a:stretch>
            <a:fillRect/>
          </a:stretch>
        </p:blipFill>
        <p:spPr>
          <a:xfrm>
            <a:off x="7320136" y="194049"/>
            <a:ext cx="1980000" cy="131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64" y="189807"/>
            <a:ext cx="1980000" cy="1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83858"/>
            <a:ext cx="10972800" cy="4353347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Bef>
                <a:spcPts val="1200"/>
              </a:spcBef>
              <a:defRPr sz="2800" b="1"/>
            </a:lvl1pPr>
            <a:lvl2pPr>
              <a:lnSpc>
                <a:spcPts val="3500"/>
              </a:lnSpc>
              <a:spcBef>
                <a:spcPts val="1200"/>
              </a:spcBef>
              <a:defRPr sz="2400" b="1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057722"/>
            <a:ext cx="2844800" cy="365125"/>
          </a:xfrm>
        </p:spPr>
        <p:txBody>
          <a:bodyPr/>
          <a:lstStyle/>
          <a:p>
            <a:fld id="{065FC19F-7F29-449C-88DB-39794453C31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057722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057722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0" y="76470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2000" y="64737"/>
            <a:ext cx="2944623" cy="646232"/>
          </a:xfrm>
          <a:prstGeom prst="rect">
            <a:avLst/>
          </a:prstGeom>
        </p:spPr>
      </p:pic>
      <p:sp>
        <p:nvSpPr>
          <p:cNvPr id="10" name="ïšḷïďe"/>
          <p:cNvSpPr/>
          <p:nvPr userDrawn="1"/>
        </p:nvSpPr>
        <p:spPr>
          <a:xfrm>
            <a:off x="234204" y="259122"/>
            <a:ext cx="297180" cy="2971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760000" cy="720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760000" cy="720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72816"/>
            <a:ext cx="5384800" cy="4392000"/>
          </a:xfrm>
        </p:spPr>
        <p:txBody>
          <a:bodyPr/>
          <a:lstStyle>
            <a:lvl1pPr>
              <a:lnSpc>
                <a:spcPts val="4000"/>
              </a:lnSpc>
              <a:spcBef>
                <a:spcPts val="1200"/>
              </a:spcBef>
              <a:defRPr sz="2800" b="1"/>
            </a:lvl1pPr>
            <a:lvl2pPr>
              <a:lnSpc>
                <a:spcPts val="3500"/>
              </a:lnSpc>
              <a:spcBef>
                <a:spcPts val="1200"/>
              </a:spcBef>
              <a:defRPr sz="2400" b="1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72815"/>
            <a:ext cx="5384800" cy="4392000"/>
          </a:xfrm>
        </p:spPr>
        <p:txBody>
          <a:bodyPr/>
          <a:lstStyle>
            <a:lvl1pPr>
              <a:lnSpc>
                <a:spcPts val="4000"/>
              </a:lnSpc>
              <a:spcBef>
                <a:spcPts val="1200"/>
              </a:spcBef>
              <a:defRPr sz="2800" b="1"/>
            </a:lvl1pPr>
            <a:lvl2pPr>
              <a:lnSpc>
                <a:spcPts val="3500"/>
              </a:lnSpc>
              <a:spcBef>
                <a:spcPts val="1200"/>
              </a:spcBef>
              <a:defRPr sz="2400" b="1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5295-DFF8-47D3-B380-EA5FB7DC240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764704"/>
            <a:ext cx="1219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0000" y="44123"/>
            <a:ext cx="2950720" cy="792549"/>
          </a:xfrm>
          <a:prstGeom prst="rect">
            <a:avLst/>
          </a:prstGeom>
        </p:spPr>
      </p:pic>
      <p:sp>
        <p:nvSpPr>
          <p:cNvPr id="8" name="ïšḷïďe"/>
          <p:cNvSpPr/>
          <p:nvPr userDrawn="1"/>
        </p:nvSpPr>
        <p:spPr>
          <a:xfrm>
            <a:off x="234204" y="259122"/>
            <a:ext cx="297180" cy="2971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5ECA-A46E-45A1-8C51-93BD6CF22CA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5ECA-A46E-45A1-8C51-93BD6CF22CA6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5ECA-A46E-45A1-8C51-93BD6CF22CA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6" Type="http://schemas.openxmlformats.org/officeDocument/2006/relationships/notesSlide" Target="../notesSlides/notesSlide9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54.xml"/><Relationship Id="rId23" Type="http://schemas.openxmlformats.org/officeDocument/2006/relationships/tags" Target="../tags/tag153.xml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2.xml"/><Relationship Id="rId19" Type="http://schemas.openxmlformats.org/officeDocument/2006/relationships/tags" Target="../tags/tag149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1.xml"/></Relationships>
</file>

<file path=ppt/slides/_rels/slide11.xml.rels><?xml version="1.0" encoding="UTF-8" standalone="yes"?>
<Relationships xmlns="http://schemas.openxmlformats.org/package/2006/relationships"><Relationship Id="rId99" Type="http://schemas.openxmlformats.org/officeDocument/2006/relationships/tags" Target="../tags/tag253.xml"/><Relationship Id="rId98" Type="http://schemas.openxmlformats.org/officeDocument/2006/relationships/tags" Target="../tags/tag252.xml"/><Relationship Id="rId97" Type="http://schemas.openxmlformats.org/officeDocument/2006/relationships/tags" Target="../tags/tag251.xml"/><Relationship Id="rId96" Type="http://schemas.openxmlformats.org/officeDocument/2006/relationships/tags" Target="../tags/tag250.xml"/><Relationship Id="rId95" Type="http://schemas.openxmlformats.org/officeDocument/2006/relationships/tags" Target="../tags/tag249.xml"/><Relationship Id="rId94" Type="http://schemas.openxmlformats.org/officeDocument/2006/relationships/tags" Target="../tags/tag248.xml"/><Relationship Id="rId93" Type="http://schemas.openxmlformats.org/officeDocument/2006/relationships/tags" Target="../tags/tag247.xml"/><Relationship Id="rId92" Type="http://schemas.openxmlformats.org/officeDocument/2006/relationships/tags" Target="../tags/tag246.xml"/><Relationship Id="rId91" Type="http://schemas.openxmlformats.org/officeDocument/2006/relationships/tags" Target="../tags/tag245.xml"/><Relationship Id="rId90" Type="http://schemas.openxmlformats.org/officeDocument/2006/relationships/tags" Target="../tags/tag244.xml"/><Relationship Id="rId9" Type="http://schemas.openxmlformats.org/officeDocument/2006/relationships/tags" Target="../tags/tag163.xml"/><Relationship Id="rId89" Type="http://schemas.openxmlformats.org/officeDocument/2006/relationships/tags" Target="../tags/tag243.xml"/><Relationship Id="rId88" Type="http://schemas.openxmlformats.org/officeDocument/2006/relationships/tags" Target="../tags/tag242.xml"/><Relationship Id="rId87" Type="http://schemas.openxmlformats.org/officeDocument/2006/relationships/tags" Target="../tags/tag241.xml"/><Relationship Id="rId86" Type="http://schemas.openxmlformats.org/officeDocument/2006/relationships/tags" Target="../tags/tag240.xml"/><Relationship Id="rId85" Type="http://schemas.openxmlformats.org/officeDocument/2006/relationships/tags" Target="../tags/tag239.xml"/><Relationship Id="rId84" Type="http://schemas.openxmlformats.org/officeDocument/2006/relationships/tags" Target="../tags/tag238.xml"/><Relationship Id="rId83" Type="http://schemas.openxmlformats.org/officeDocument/2006/relationships/tags" Target="../tags/tag237.xml"/><Relationship Id="rId82" Type="http://schemas.openxmlformats.org/officeDocument/2006/relationships/tags" Target="../tags/tag236.xml"/><Relationship Id="rId81" Type="http://schemas.openxmlformats.org/officeDocument/2006/relationships/tags" Target="../tags/tag235.xml"/><Relationship Id="rId80" Type="http://schemas.openxmlformats.org/officeDocument/2006/relationships/tags" Target="../tags/tag234.xml"/><Relationship Id="rId8" Type="http://schemas.openxmlformats.org/officeDocument/2006/relationships/tags" Target="../tags/tag162.xml"/><Relationship Id="rId79" Type="http://schemas.openxmlformats.org/officeDocument/2006/relationships/tags" Target="../tags/tag233.xml"/><Relationship Id="rId78" Type="http://schemas.openxmlformats.org/officeDocument/2006/relationships/tags" Target="../tags/tag232.xml"/><Relationship Id="rId77" Type="http://schemas.openxmlformats.org/officeDocument/2006/relationships/tags" Target="../tags/tag231.xml"/><Relationship Id="rId76" Type="http://schemas.openxmlformats.org/officeDocument/2006/relationships/tags" Target="../tags/tag230.xml"/><Relationship Id="rId75" Type="http://schemas.openxmlformats.org/officeDocument/2006/relationships/tags" Target="../tags/tag229.xml"/><Relationship Id="rId74" Type="http://schemas.openxmlformats.org/officeDocument/2006/relationships/tags" Target="../tags/tag228.xml"/><Relationship Id="rId73" Type="http://schemas.openxmlformats.org/officeDocument/2006/relationships/tags" Target="../tags/tag227.xml"/><Relationship Id="rId72" Type="http://schemas.openxmlformats.org/officeDocument/2006/relationships/tags" Target="../tags/tag226.xml"/><Relationship Id="rId71" Type="http://schemas.openxmlformats.org/officeDocument/2006/relationships/tags" Target="../tags/tag225.xml"/><Relationship Id="rId70" Type="http://schemas.openxmlformats.org/officeDocument/2006/relationships/tags" Target="../tags/tag224.xml"/><Relationship Id="rId7" Type="http://schemas.openxmlformats.org/officeDocument/2006/relationships/tags" Target="../tags/tag161.xml"/><Relationship Id="rId69" Type="http://schemas.openxmlformats.org/officeDocument/2006/relationships/tags" Target="../tags/tag223.xml"/><Relationship Id="rId68" Type="http://schemas.openxmlformats.org/officeDocument/2006/relationships/tags" Target="../tags/tag222.xml"/><Relationship Id="rId67" Type="http://schemas.openxmlformats.org/officeDocument/2006/relationships/tags" Target="../tags/tag221.xml"/><Relationship Id="rId66" Type="http://schemas.openxmlformats.org/officeDocument/2006/relationships/tags" Target="../tags/tag220.xml"/><Relationship Id="rId65" Type="http://schemas.openxmlformats.org/officeDocument/2006/relationships/tags" Target="../tags/tag219.xml"/><Relationship Id="rId64" Type="http://schemas.openxmlformats.org/officeDocument/2006/relationships/tags" Target="../tags/tag218.xml"/><Relationship Id="rId63" Type="http://schemas.openxmlformats.org/officeDocument/2006/relationships/tags" Target="../tags/tag217.xml"/><Relationship Id="rId62" Type="http://schemas.openxmlformats.org/officeDocument/2006/relationships/tags" Target="../tags/tag216.xml"/><Relationship Id="rId61" Type="http://schemas.openxmlformats.org/officeDocument/2006/relationships/tags" Target="../tags/tag215.xml"/><Relationship Id="rId60" Type="http://schemas.openxmlformats.org/officeDocument/2006/relationships/tags" Target="../tags/tag214.xml"/><Relationship Id="rId6" Type="http://schemas.openxmlformats.org/officeDocument/2006/relationships/tags" Target="../tags/tag160.xml"/><Relationship Id="rId59" Type="http://schemas.openxmlformats.org/officeDocument/2006/relationships/tags" Target="../tags/tag213.xml"/><Relationship Id="rId58" Type="http://schemas.openxmlformats.org/officeDocument/2006/relationships/tags" Target="../tags/tag212.xml"/><Relationship Id="rId57" Type="http://schemas.openxmlformats.org/officeDocument/2006/relationships/tags" Target="../tags/tag211.xml"/><Relationship Id="rId56" Type="http://schemas.openxmlformats.org/officeDocument/2006/relationships/tags" Target="../tags/tag210.xml"/><Relationship Id="rId55" Type="http://schemas.openxmlformats.org/officeDocument/2006/relationships/tags" Target="../tags/tag209.xml"/><Relationship Id="rId54" Type="http://schemas.openxmlformats.org/officeDocument/2006/relationships/tags" Target="../tags/tag208.xml"/><Relationship Id="rId53" Type="http://schemas.openxmlformats.org/officeDocument/2006/relationships/tags" Target="../tags/tag207.xml"/><Relationship Id="rId52" Type="http://schemas.openxmlformats.org/officeDocument/2006/relationships/tags" Target="../tags/tag206.xml"/><Relationship Id="rId51" Type="http://schemas.openxmlformats.org/officeDocument/2006/relationships/tags" Target="../tags/tag205.xml"/><Relationship Id="rId50" Type="http://schemas.openxmlformats.org/officeDocument/2006/relationships/tags" Target="../tags/tag204.xml"/><Relationship Id="rId5" Type="http://schemas.openxmlformats.org/officeDocument/2006/relationships/tags" Target="../tags/tag159.xml"/><Relationship Id="rId49" Type="http://schemas.openxmlformats.org/officeDocument/2006/relationships/tags" Target="../tags/tag203.xml"/><Relationship Id="rId48" Type="http://schemas.openxmlformats.org/officeDocument/2006/relationships/tags" Target="../tags/tag202.xml"/><Relationship Id="rId47" Type="http://schemas.openxmlformats.org/officeDocument/2006/relationships/tags" Target="../tags/tag201.xml"/><Relationship Id="rId46" Type="http://schemas.openxmlformats.org/officeDocument/2006/relationships/tags" Target="../tags/tag200.xml"/><Relationship Id="rId45" Type="http://schemas.openxmlformats.org/officeDocument/2006/relationships/tags" Target="../tags/tag199.xml"/><Relationship Id="rId44" Type="http://schemas.openxmlformats.org/officeDocument/2006/relationships/tags" Target="../tags/tag198.xml"/><Relationship Id="rId43" Type="http://schemas.openxmlformats.org/officeDocument/2006/relationships/tags" Target="../tags/tag197.xml"/><Relationship Id="rId42" Type="http://schemas.openxmlformats.org/officeDocument/2006/relationships/tags" Target="../tags/tag196.xml"/><Relationship Id="rId41" Type="http://schemas.openxmlformats.org/officeDocument/2006/relationships/tags" Target="../tags/tag195.xml"/><Relationship Id="rId40" Type="http://schemas.openxmlformats.org/officeDocument/2006/relationships/tags" Target="../tags/tag194.xml"/><Relationship Id="rId4" Type="http://schemas.openxmlformats.org/officeDocument/2006/relationships/tags" Target="../tags/tag158.xml"/><Relationship Id="rId39" Type="http://schemas.openxmlformats.org/officeDocument/2006/relationships/tags" Target="../tags/tag193.xml"/><Relationship Id="rId38" Type="http://schemas.openxmlformats.org/officeDocument/2006/relationships/tags" Target="../tags/tag192.xml"/><Relationship Id="rId37" Type="http://schemas.openxmlformats.org/officeDocument/2006/relationships/tags" Target="../tags/tag191.xml"/><Relationship Id="rId36" Type="http://schemas.openxmlformats.org/officeDocument/2006/relationships/tags" Target="../tags/tag190.xml"/><Relationship Id="rId35" Type="http://schemas.openxmlformats.org/officeDocument/2006/relationships/tags" Target="../tags/tag189.xml"/><Relationship Id="rId34" Type="http://schemas.openxmlformats.org/officeDocument/2006/relationships/tags" Target="../tags/tag188.xml"/><Relationship Id="rId33" Type="http://schemas.openxmlformats.org/officeDocument/2006/relationships/tags" Target="../tags/tag187.xml"/><Relationship Id="rId32" Type="http://schemas.openxmlformats.org/officeDocument/2006/relationships/tags" Target="../tags/tag186.xml"/><Relationship Id="rId31" Type="http://schemas.openxmlformats.org/officeDocument/2006/relationships/tags" Target="../tags/tag185.xml"/><Relationship Id="rId30" Type="http://schemas.openxmlformats.org/officeDocument/2006/relationships/tags" Target="../tags/tag184.xml"/><Relationship Id="rId3" Type="http://schemas.openxmlformats.org/officeDocument/2006/relationships/tags" Target="../tags/tag157.xml"/><Relationship Id="rId29" Type="http://schemas.openxmlformats.org/officeDocument/2006/relationships/tags" Target="../tags/tag183.xml"/><Relationship Id="rId28" Type="http://schemas.openxmlformats.org/officeDocument/2006/relationships/tags" Target="../tags/tag182.xml"/><Relationship Id="rId27" Type="http://schemas.openxmlformats.org/officeDocument/2006/relationships/tags" Target="../tags/tag181.xml"/><Relationship Id="rId26" Type="http://schemas.openxmlformats.org/officeDocument/2006/relationships/tags" Target="../tags/tag180.xml"/><Relationship Id="rId25" Type="http://schemas.openxmlformats.org/officeDocument/2006/relationships/tags" Target="../tags/tag179.xml"/><Relationship Id="rId24" Type="http://schemas.openxmlformats.org/officeDocument/2006/relationships/tags" Target="../tags/tag178.xml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tags" Target="../tags/tag156.xml"/><Relationship Id="rId19" Type="http://schemas.openxmlformats.org/officeDocument/2006/relationships/tags" Target="../tags/tag173.xml"/><Relationship Id="rId18" Type="http://schemas.openxmlformats.org/officeDocument/2006/relationships/tags" Target="../tags/tag172.xml"/><Relationship Id="rId17" Type="http://schemas.openxmlformats.org/officeDocument/2006/relationships/tags" Target="../tags/tag171.xml"/><Relationship Id="rId16" Type="http://schemas.openxmlformats.org/officeDocument/2006/relationships/tags" Target="../tags/tag170.xml"/><Relationship Id="rId15" Type="http://schemas.openxmlformats.org/officeDocument/2006/relationships/tags" Target="../tags/tag169.xml"/><Relationship Id="rId14" Type="http://schemas.openxmlformats.org/officeDocument/2006/relationships/tags" Target="../tags/tag168.xml"/><Relationship Id="rId13" Type="http://schemas.openxmlformats.org/officeDocument/2006/relationships/tags" Target="../tags/tag167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5" Type="http://schemas.openxmlformats.org/officeDocument/2006/relationships/notesSlide" Target="../notesSlides/notesSlide10.xml"/><Relationship Id="rId104" Type="http://schemas.openxmlformats.org/officeDocument/2006/relationships/slideLayout" Target="../slideLayouts/slideLayout2.xml"/><Relationship Id="rId103" Type="http://schemas.openxmlformats.org/officeDocument/2006/relationships/tags" Target="../tags/tag257.xml"/><Relationship Id="rId102" Type="http://schemas.openxmlformats.org/officeDocument/2006/relationships/tags" Target="../tags/tag256.xml"/><Relationship Id="rId101" Type="http://schemas.openxmlformats.org/officeDocument/2006/relationships/tags" Target="../tags/tag255.xml"/><Relationship Id="rId100" Type="http://schemas.openxmlformats.org/officeDocument/2006/relationships/tags" Target="../tags/tag254.xml"/><Relationship Id="rId10" Type="http://schemas.openxmlformats.org/officeDocument/2006/relationships/tags" Target="../tags/tag164.xml"/><Relationship Id="rId1" Type="http://schemas.openxmlformats.org/officeDocument/2006/relationships/tags" Target="../tags/tag15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74.xml"/><Relationship Id="rId16" Type="http://schemas.openxmlformats.org/officeDocument/2006/relationships/tags" Target="../tags/tag273.xml"/><Relationship Id="rId15" Type="http://schemas.openxmlformats.org/officeDocument/2006/relationships/tags" Target="../tags/tag272.xml"/><Relationship Id="rId14" Type="http://schemas.openxmlformats.org/officeDocument/2006/relationships/tags" Target="../tags/tag271.xml"/><Relationship Id="rId13" Type="http://schemas.openxmlformats.org/officeDocument/2006/relationships/tags" Target="../tags/tag270.xml"/><Relationship Id="rId12" Type="http://schemas.openxmlformats.org/officeDocument/2006/relationships/tags" Target="../tags/tag269.xml"/><Relationship Id="rId11" Type="http://schemas.openxmlformats.org/officeDocument/2006/relationships/tags" Target="../tags/tag268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image" Target="../media/image13.png"/><Relationship Id="rId3" Type="http://schemas.openxmlformats.org/officeDocument/2006/relationships/tags" Target="../tags/tag276.xml"/><Relationship Id="rId23" Type="http://schemas.openxmlformats.org/officeDocument/2006/relationships/notesSlide" Target="../notesSlides/notesSlide13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93.xml"/><Relationship Id="rId20" Type="http://schemas.openxmlformats.org/officeDocument/2006/relationships/tags" Target="../tags/tag292.xml"/><Relationship Id="rId2" Type="http://schemas.openxmlformats.org/officeDocument/2006/relationships/image" Target="../media/image12.png"/><Relationship Id="rId19" Type="http://schemas.openxmlformats.org/officeDocument/2006/relationships/tags" Target="../tags/tag291.xml"/><Relationship Id="rId18" Type="http://schemas.openxmlformats.org/officeDocument/2006/relationships/tags" Target="../tags/tag290.xml"/><Relationship Id="rId17" Type="http://schemas.openxmlformats.org/officeDocument/2006/relationships/tags" Target="../tags/tag289.xml"/><Relationship Id="rId16" Type="http://schemas.openxmlformats.org/officeDocument/2006/relationships/tags" Target="../tags/tag288.xml"/><Relationship Id="rId15" Type="http://schemas.openxmlformats.org/officeDocument/2006/relationships/tags" Target="../tags/tag287.xml"/><Relationship Id="rId14" Type="http://schemas.openxmlformats.org/officeDocument/2006/relationships/tags" Target="../tags/tag286.xml"/><Relationship Id="rId13" Type="http://schemas.openxmlformats.org/officeDocument/2006/relationships/tags" Target="../tags/tag285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9.jpe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image" Target="../media/image11.png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9" Type="http://schemas.openxmlformats.org/officeDocument/2006/relationships/notesSlide" Target="../notesSlides/notesSlide2.xml"/><Relationship Id="rId38" Type="http://schemas.openxmlformats.org/officeDocument/2006/relationships/slideLayout" Target="../slideLayouts/slideLayout2.xml"/><Relationship Id="rId37" Type="http://schemas.openxmlformats.org/officeDocument/2006/relationships/tags" Target="../tags/tag48.xml"/><Relationship Id="rId36" Type="http://schemas.openxmlformats.org/officeDocument/2006/relationships/tags" Target="../tags/tag47.xml"/><Relationship Id="rId35" Type="http://schemas.openxmlformats.org/officeDocument/2006/relationships/image" Target="../media/image10.png"/><Relationship Id="rId34" Type="http://schemas.openxmlformats.org/officeDocument/2006/relationships/tags" Target="../tags/tag46.xml"/><Relationship Id="rId33" Type="http://schemas.openxmlformats.org/officeDocument/2006/relationships/tags" Target="../tags/tag45.xml"/><Relationship Id="rId32" Type="http://schemas.openxmlformats.org/officeDocument/2006/relationships/tags" Target="../tags/tag44.xml"/><Relationship Id="rId31" Type="http://schemas.openxmlformats.org/officeDocument/2006/relationships/tags" Target="../tags/tag43.xml"/><Relationship Id="rId30" Type="http://schemas.openxmlformats.org/officeDocument/2006/relationships/tags" Target="../tags/tag42.xml"/><Relationship Id="rId3" Type="http://schemas.openxmlformats.org/officeDocument/2006/relationships/tags" Target="../tags/tag15.xml"/><Relationship Id="rId29" Type="http://schemas.openxmlformats.org/officeDocument/2006/relationships/tags" Target="../tags/tag41.xml"/><Relationship Id="rId28" Type="http://schemas.openxmlformats.org/officeDocument/2006/relationships/tags" Target="../tags/tag40.xml"/><Relationship Id="rId27" Type="http://schemas.openxmlformats.org/officeDocument/2006/relationships/tags" Target="../tags/tag39.xml"/><Relationship Id="rId26" Type="http://schemas.openxmlformats.org/officeDocument/2006/relationships/tags" Target="../tags/tag38.xml"/><Relationship Id="rId25" Type="http://schemas.openxmlformats.org/officeDocument/2006/relationships/tags" Target="../tags/tag37.xml"/><Relationship Id="rId24" Type="http://schemas.openxmlformats.org/officeDocument/2006/relationships/tags" Target="../tags/tag36.xml"/><Relationship Id="rId23" Type="http://schemas.openxmlformats.org/officeDocument/2006/relationships/tags" Target="../tags/tag35.xml"/><Relationship Id="rId22" Type="http://schemas.openxmlformats.org/officeDocument/2006/relationships/tags" Target="../tags/tag34.xml"/><Relationship Id="rId21" Type="http://schemas.openxmlformats.org/officeDocument/2006/relationships/tags" Target="../tags/tag33.xml"/><Relationship Id="rId20" Type="http://schemas.openxmlformats.org/officeDocument/2006/relationships/tags" Target="../tags/tag32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3" Type="http://schemas.openxmlformats.org/officeDocument/2006/relationships/notesSlide" Target="../notesSlides/notesSlide3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89.xml"/><Relationship Id="rId40" Type="http://schemas.openxmlformats.org/officeDocument/2006/relationships/tags" Target="../tags/tag88.xml"/><Relationship Id="rId4" Type="http://schemas.openxmlformats.org/officeDocument/2006/relationships/tags" Target="../tags/tag52.xml"/><Relationship Id="rId39" Type="http://schemas.openxmlformats.org/officeDocument/2006/relationships/tags" Target="../tags/tag87.xml"/><Relationship Id="rId38" Type="http://schemas.openxmlformats.org/officeDocument/2006/relationships/tags" Target="../tags/tag86.xml"/><Relationship Id="rId37" Type="http://schemas.openxmlformats.org/officeDocument/2006/relationships/tags" Target="../tags/tag85.xml"/><Relationship Id="rId36" Type="http://schemas.openxmlformats.org/officeDocument/2006/relationships/tags" Target="../tags/tag84.xml"/><Relationship Id="rId35" Type="http://schemas.openxmlformats.org/officeDocument/2006/relationships/tags" Target="../tags/tag83.xml"/><Relationship Id="rId34" Type="http://schemas.openxmlformats.org/officeDocument/2006/relationships/tags" Target="../tags/tag82.xml"/><Relationship Id="rId33" Type="http://schemas.openxmlformats.org/officeDocument/2006/relationships/tags" Target="../tags/tag81.xml"/><Relationship Id="rId32" Type="http://schemas.openxmlformats.org/officeDocument/2006/relationships/tags" Target="../tags/tag80.xml"/><Relationship Id="rId31" Type="http://schemas.openxmlformats.org/officeDocument/2006/relationships/tags" Target="../tags/tag79.xml"/><Relationship Id="rId30" Type="http://schemas.openxmlformats.org/officeDocument/2006/relationships/tags" Target="../tags/tag78.xml"/><Relationship Id="rId3" Type="http://schemas.openxmlformats.org/officeDocument/2006/relationships/tags" Target="../tags/tag51.xml"/><Relationship Id="rId29" Type="http://schemas.openxmlformats.org/officeDocument/2006/relationships/tags" Target="../tags/tag77.xml"/><Relationship Id="rId28" Type="http://schemas.openxmlformats.org/officeDocument/2006/relationships/tags" Target="../tags/tag76.xml"/><Relationship Id="rId27" Type="http://schemas.openxmlformats.org/officeDocument/2006/relationships/tags" Target="../tags/tag75.xml"/><Relationship Id="rId26" Type="http://schemas.openxmlformats.org/officeDocument/2006/relationships/tags" Target="../tags/tag74.xml"/><Relationship Id="rId25" Type="http://schemas.openxmlformats.org/officeDocument/2006/relationships/tags" Target="../tags/tag73.xml"/><Relationship Id="rId24" Type="http://schemas.openxmlformats.org/officeDocument/2006/relationships/tags" Target="../tags/tag72.xml"/><Relationship Id="rId23" Type="http://schemas.openxmlformats.org/officeDocument/2006/relationships/tags" Target="../tags/tag71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tags" Target="../tags/tag50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6" Type="http://schemas.openxmlformats.org/officeDocument/2006/relationships/notesSlide" Target="../notesSlides/notesSlide7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ctrTitle"/>
          </p:nvPr>
        </p:nvSpPr>
        <p:spPr>
          <a:xfrm>
            <a:off x="0" y="2438970"/>
            <a:ext cx="12192000" cy="1683619"/>
          </a:xfrm>
        </p:spPr>
        <p:txBody>
          <a:bodyPr>
            <a:normAutofit/>
          </a:bodyPr>
          <a:lstStyle/>
          <a:p>
            <a:pPr>
              <a:lnSpc>
                <a:spcPts val="6500"/>
              </a:lnSpc>
            </a:pPr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工程审计系统使用指南</a:t>
            </a:r>
            <a:endParaRPr lang="zh-CN" altLang="en-US" sz="6000" dirty="0">
              <a:ln>
                <a:noFill/>
              </a:ln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704" y="5157192"/>
            <a:ext cx="4560203" cy="107298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4122589"/>
            <a:ext cx="12192000" cy="25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79323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竣工验收资料的要求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614617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5"/>
                    </a:gs>
                    <a:gs pos="67000">
                      <a:schemeClr val="accent5">
                        <a:alpha val="0"/>
                      </a:schemeClr>
                    </a:gs>
                    <a:gs pos="34000">
                      <a:schemeClr val="accent5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01</a:t>
            </a:r>
            <a:endParaRPr lang="en-US" altLang="zh-CN" sz="6000" b="1" spc="100" dirty="0">
              <a:gradFill>
                <a:gsLst>
                  <a:gs pos="0">
                    <a:schemeClr val="accent5"/>
                  </a:gs>
                  <a:gs pos="67000">
                    <a:schemeClr val="accent5">
                      <a:alpha val="0"/>
                    </a:schemeClr>
                  </a:gs>
                  <a:gs pos="34000">
                    <a:schemeClr val="accent5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846168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02</a:t>
            </a:r>
            <a:endParaRPr lang="en-US" altLang="zh-CN" sz="6000" b="1" spc="100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035750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03</a:t>
            </a:r>
            <a:endParaRPr lang="en-US" altLang="zh-CN" sz="6000" b="1" spc="100" dirty="0">
              <a:gradFill>
                <a:gsLst>
                  <a:gs pos="0">
                    <a:schemeClr val="accent1"/>
                  </a:gs>
                  <a:gs pos="67000">
                    <a:schemeClr val="accent1">
                      <a:alpha val="0"/>
                    </a:schemeClr>
                  </a:gs>
                  <a:gs pos="34000">
                    <a:schemeClr val="accent1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608484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07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798666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08</a:t>
            </a:r>
            <a:endParaRPr lang="en-US" altLang="zh-CN" dirty="0">
              <a:gradFill>
                <a:gsLst>
                  <a:gs pos="0">
                    <a:schemeClr val="accent1"/>
                  </a:gs>
                  <a:gs pos="67000">
                    <a:schemeClr val="accent1">
                      <a:alpha val="0"/>
                    </a:schemeClr>
                  </a:gs>
                  <a:gs pos="34000">
                    <a:schemeClr val="accent1"/>
                  </a:gs>
                </a:gsLst>
                <a:lin ang="5400000" scaled="1"/>
              </a:gradFill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5035750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09</a:t>
            </a:r>
            <a:endParaRPr lang="en-US" altLang="zh-CN" sz="6000" b="1" spc="100" dirty="0">
              <a:gradFill>
                <a:gsLst>
                  <a:gs pos="0">
                    <a:schemeClr val="accent6"/>
                  </a:gs>
                  <a:gs pos="67000">
                    <a:schemeClr val="accent6">
                      <a:alpha val="0"/>
                    </a:schemeClr>
                  </a:gs>
                  <a:gs pos="34000">
                    <a:schemeClr val="accent6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77" name="文本框 176"/>
          <p:cNvSpPr txBox="1"/>
          <p:nvPr>
            <p:custDataLst>
              <p:tags r:id="rId7"/>
            </p:custDataLst>
          </p:nvPr>
        </p:nvSpPr>
        <p:spPr>
          <a:xfrm>
            <a:off x="378690" y="2750938"/>
            <a:ext cx="1558532" cy="77205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chemeClr val="tx1"/>
                </a:solidFill>
              </a:rPr>
              <a:t>经确认的施工组织设计</a:t>
            </a:r>
            <a:endParaRPr lang="en-US" altLang="zh-CN" sz="2600" spc="180" dirty="0">
              <a:solidFill>
                <a:schemeClr val="tx1"/>
              </a:solidFill>
            </a:endParaRPr>
          </a:p>
        </p:txBody>
      </p:sp>
      <p:sp>
        <p:nvSpPr>
          <p:cNvPr id="178" name="文本框 177"/>
          <p:cNvSpPr txBox="1"/>
          <p:nvPr>
            <p:custDataLst>
              <p:tags r:id="rId8"/>
            </p:custDataLst>
          </p:nvPr>
        </p:nvSpPr>
        <p:spPr>
          <a:xfrm>
            <a:off x="2616074" y="2750938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chemeClr val="tx1"/>
                </a:solidFill>
              </a:rPr>
              <a:t>经确认的施工专项方案</a:t>
            </a:r>
            <a:endParaRPr lang="en-US" altLang="zh-CN" sz="2600" spc="180" dirty="0">
              <a:solidFill>
                <a:schemeClr val="tx1"/>
              </a:solidFill>
            </a:endParaRPr>
          </a:p>
        </p:txBody>
      </p:sp>
      <p:sp>
        <p:nvSpPr>
          <p:cNvPr id="179" name="文本框 178"/>
          <p:cNvSpPr txBox="1"/>
          <p:nvPr>
            <p:custDataLst>
              <p:tags r:id="rId9"/>
            </p:custDataLst>
          </p:nvPr>
        </p:nvSpPr>
        <p:spPr>
          <a:xfrm>
            <a:off x="4805955" y="2750938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chemeClr val="tx1"/>
                </a:solidFill>
                <a:sym typeface="+mn-ea"/>
              </a:rPr>
              <a:t>施工进度计划表</a:t>
            </a:r>
            <a:endParaRPr lang="en-US" altLang="zh-CN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0" name="文本框 179"/>
          <p:cNvSpPr txBox="1"/>
          <p:nvPr>
            <p:custDataLst>
              <p:tags r:id="rId10"/>
            </p:custDataLst>
          </p:nvPr>
        </p:nvSpPr>
        <p:spPr>
          <a:xfrm>
            <a:off x="378690" y="4752655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材料报审表及附件材料</a:t>
            </a:r>
            <a:endParaRPr lang="en-US" altLang="zh-CN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2" name="文本框 181"/>
          <p:cNvSpPr txBox="1"/>
          <p:nvPr>
            <p:custDataLst>
              <p:tags r:id="rId11"/>
            </p:custDataLst>
          </p:nvPr>
        </p:nvSpPr>
        <p:spPr>
          <a:xfrm>
            <a:off x="2568572" y="4741193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分部分项验收记录</a:t>
            </a:r>
            <a:endParaRPr lang="en-US" altLang="zh-CN" sz="2600" spc="180" dirty="0">
              <a:solidFill>
                <a:schemeClr val="tx1"/>
              </a:solidFill>
            </a:endParaRPr>
          </a:p>
        </p:txBody>
      </p:sp>
      <p:sp>
        <p:nvSpPr>
          <p:cNvPr id="183" name="文本框 182"/>
          <p:cNvSpPr txBox="1"/>
          <p:nvPr>
            <p:custDataLst>
              <p:tags r:id="rId12"/>
            </p:custDataLst>
          </p:nvPr>
        </p:nvSpPr>
        <p:spPr>
          <a:xfrm>
            <a:off x="4805955" y="4729769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竣工图或竣工示意图</a:t>
            </a:r>
            <a:endParaRPr lang="en-US" altLang="zh-CN" sz="2600" spc="18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6801639" y="206032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04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657570" y="2780980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chemeClr val="tx1"/>
                </a:solidFill>
                <a:sym typeface="+mn-ea"/>
              </a:rPr>
              <a:t>施工进度实施表</a:t>
            </a:r>
            <a:endParaRPr lang="en-US" altLang="zh-CN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529474" y="20590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05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10473844" y="205207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</a:rPr>
              <a:t>06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8385172" y="2822858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rgbClr val="0070C0"/>
                </a:solidFill>
              </a:rPr>
              <a:t>隐蔽工程资料</a:t>
            </a:r>
            <a:endParaRPr lang="en-US" altLang="zh-CN" sz="2600" spc="18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10200280" y="2853344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rgbClr val="0070C0"/>
                </a:solidFill>
              </a:rPr>
              <a:t>洽商变更资料</a:t>
            </a:r>
            <a:endParaRPr lang="en-US" altLang="zh-CN" sz="2600" spc="180" dirty="0">
              <a:solidFill>
                <a:srgbClr val="0070C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9"/>
            </p:custDataLst>
          </p:nvPr>
        </p:nvSpPr>
        <p:spPr>
          <a:xfrm>
            <a:off x="6801639" y="401295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10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6615025" y="4729795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竣工验收整改资料</a:t>
            </a:r>
            <a:endParaRPr lang="en-US" altLang="zh-CN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8529474" y="401168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11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10473844" y="400469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</a:rPr>
              <a:t>12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8337547" y="4724683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600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竣工验收报告</a:t>
            </a:r>
            <a:endParaRPr lang="en-US" altLang="zh-CN" sz="2600" spc="180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24"/>
            </p:custDataLst>
          </p:nvPr>
        </p:nvSpPr>
        <p:spPr>
          <a:xfrm>
            <a:off x="10200280" y="4725324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chemeClr val="tx1"/>
                </a:solidFill>
              </a:rPr>
              <a:t>其他相关资料</a:t>
            </a:r>
            <a:endParaRPr lang="zh-CN" altLang="en-US" sz="2600" spc="1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79323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111" name="文本框 110"/>
          <p:cNvSpPr txBox="1"/>
          <p:nvPr>
            <p:custDataLst>
              <p:tags r:id="rId1"/>
            </p:custDataLst>
          </p:nvPr>
        </p:nvSpPr>
        <p:spPr>
          <a:xfrm>
            <a:off x="1874778" y="2761706"/>
            <a:ext cx="2700380" cy="137943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b="1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真实性</a:t>
            </a:r>
            <a:endParaRPr lang="zh-CN" altLang="en-US" sz="2800" b="1" spc="15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2" name="组合 111"/>
          <p:cNvGrpSpPr/>
          <p:nvPr>
            <p:custDataLst>
              <p:tags r:id="rId2"/>
            </p:custDataLst>
          </p:nvPr>
        </p:nvGrpSpPr>
        <p:grpSpPr>
          <a:xfrm>
            <a:off x="1913359" y="1850891"/>
            <a:ext cx="1259364" cy="1310884"/>
            <a:chOff x="2076511" y="2192880"/>
            <a:chExt cx="1259364" cy="1310884"/>
          </a:xfrm>
        </p:grpSpPr>
        <p:sp>
          <p:nvSpPr>
            <p:cNvPr id="113" name="三角形 42"/>
            <p:cNvSpPr/>
            <p:nvPr>
              <p:custDataLst>
                <p:tags r:id="rId3"/>
              </p:custDataLst>
            </p:nvPr>
          </p:nvSpPr>
          <p:spPr>
            <a:xfrm rot="10800000">
              <a:off x="2615783" y="3381649"/>
              <a:ext cx="246558" cy="121016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菱形 1"/>
            <p:cNvSpPr/>
            <p:nvPr>
              <p:custDataLst>
                <p:tags r:id="rId4"/>
              </p:custDataLst>
            </p:nvPr>
          </p:nvSpPr>
          <p:spPr>
            <a:xfrm>
              <a:off x="2076511" y="2192880"/>
              <a:ext cx="1220748" cy="1310884"/>
            </a:xfrm>
            <a:custGeom>
              <a:avLst/>
              <a:gdLst>
                <a:gd name="connsiteX0" fmla="*/ 0 w 1094340"/>
                <a:gd name="connsiteY0" fmla="*/ 547170 h 1094340"/>
                <a:gd name="connsiteX1" fmla="*/ 547170 w 1094340"/>
                <a:gd name="connsiteY1" fmla="*/ 0 h 1094340"/>
                <a:gd name="connsiteX2" fmla="*/ 1094340 w 1094340"/>
                <a:gd name="connsiteY2" fmla="*/ 547170 h 1094340"/>
                <a:gd name="connsiteX3" fmla="*/ 547170 w 1094340"/>
                <a:gd name="connsiteY3" fmla="*/ 1094340 h 1094340"/>
                <a:gd name="connsiteX4" fmla="*/ 0 w 1094340"/>
                <a:gd name="connsiteY4" fmla="*/ 547170 h 1094340"/>
                <a:gd name="connsiteX0-1" fmla="*/ 1094340 w 1185780"/>
                <a:gd name="connsiteY0-2" fmla="*/ 547170 h 1094340"/>
                <a:gd name="connsiteX1-3" fmla="*/ 547170 w 1185780"/>
                <a:gd name="connsiteY1-4" fmla="*/ 1094340 h 1094340"/>
                <a:gd name="connsiteX2-5" fmla="*/ 0 w 1185780"/>
                <a:gd name="connsiteY2-6" fmla="*/ 547170 h 1094340"/>
                <a:gd name="connsiteX3-7" fmla="*/ 547170 w 1185780"/>
                <a:gd name="connsiteY3-8" fmla="*/ 0 h 1094340"/>
                <a:gd name="connsiteX4-9" fmla="*/ 1185780 w 1185780"/>
                <a:gd name="connsiteY4-10" fmla="*/ 638610 h 1094340"/>
                <a:gd name="connsiteX0-11" fmla="*/ 1094340 w 1094340"/>
                <a:gd name="connsiteY0-12" fmla="*/ 547170 h 1094340"/>
                <a:gd name="connsiteX1-13" fmla="*/ 547170 w 1094340"/>
                <a:gd name="connsiteY1-14" fmla="*/ 1094340 h 1094340"/>
                <a:gd name="connsiteX2-15" fmla="*/ 0 w 1094340"/>
                <a:gd name="connsiteY2-16" fmla="*/ 547170 h 1094340"/>
                <a:gd name="connsiteX3-17" fmla="*/ 547170 w 1094340"/>
                <a:gd name="connsiteY3-18" fmla="*/ 0 h 1094340"/>
                <a:gd name="connsiteX4-19" fmla="*/ 1019092 w 1094340"/>
                <a:gd name="connsiteY4-20" fmla="*/ 481447 h 1094340"/>
                <a:gd name="connsiteX0-21" fmla="*/ 1015759 w 1019092"/>
                <a:gd name="connsiteY0-22" fmla="*/ 623370 h 1094340"/>
                <a:gd name="connsiteX1-23" fmla="*/ 547170 w 1019092"/>
                <a:gd name="connsiteY1-24" fmla="*/ 1094340 h 1094340"/>
                <a:gd name="connsiteX2-25" fmla="*/ 0 w 1019092"/>
                <a:gd name="connsiteY2-26" fmla="*/ 547170 h 1094340"/>
                <a:gd name="connsiteX3-27" fmla="*/ 547170 w 1019092"/>
                <a:gd name="connsiteY3-28" fmla="*/ 0 h 1094340"/>
                <a:gd name="connsiteX4-29" fmla="*/ 1019092 w 1019092"/>
                <a:gd name="connsiteY4-30" fmla="*/ 481447 h 10943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092" h="1094340">
                  <a:moveTo>
                    <a:pt x="1015759" y="623370"/>
                  </a:moveTo>
                  <a:lnTo>
                    <a:pt x="547170" y="1094340"/>
                  </a:lnTo>
                  <a:lnTo>
                    <a:pt x="0" y="547170"/>
                  </a:lnTo>
                  <a:lnTo>
                    <a:pt x="547170" y="0"/>
                  </a:lnTo>
                  <a:lnTo>
                    <a:pt x="1019092" y="481447"/>
                  </a:lnTo>
                </a:path>
              </a:pathLst>
            </a:custGeom>
            <a:no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椭圆 114"/>
            <p:cNvSpPr/>
            <p:nvPr>
              <p:custDataLst>
                <p:tags r:id="rId5"/>
              </p:custDataLst>
            </p:nvPr>
          </p:nvSpPr>
          <p:spPr>
            <a:xfrm>
              <a:off x="3263377" y="2742125"/>
              <a:ext cx="72498" cy="724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椭圆 115"/>
            <p:cNvSpPr/>
            <p:nvPr>
              <p:custDataLst>
                <p:tags r:id="rId6"/>
              </p:custDataLst>
            </p:nvPr>
          </p:nvSpPr>
          <p:spPr>
            <a:xfrm>
              <a:off x="3263377" y="2899903"/>
              <a:ext cx="72498" cy="724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17" name="效率_速度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2455238" y="2584715"/>
              <a:ext cx="566984" cy="527218"/>
              <a:chOff x="3645" y="1965"/>
              <a:chExt cx="390" cy="390"/>
            </a:xfrm>
            <a:solidFill>
              <a:schemeClr val="accent1"/>
            </a:solidFill>
          </p:grpSpPr>
          <p:sp>
            <p:nvSpPr>
              <p:cNvPr id="118" name="PA-任意多边形 541"/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45" y="2306"/>
                <a:ext cx="390" cy="49"/>
              </a:xfrm>
              <a:custGeom>
                <a:avLst/>
                <a:gdLst>
                  <a:gd name="T0" fmla="*/ 944 w 1024"/>
                  <a:gd name="T1" fmla="*/ 128 h 128"/>
                  <a:gd name="T2" fmla="*/ 80 w 1024"/>
                  <a:gd name="T3" fmla="*/ 128 h 128"/>
                  <a:gd name="T4" fmla="*/ 0 w 1024"/>
                  <a:gd name="T5" fmla="*/ 48 h 128"/>
                  <a:gd name="T6" fmla="*/ 0 w 1024"/>
                  <a:gd name="T7" fmla="*/ 16 h 128"/>
                  <a:gd name="T8" fmla="*/ 16 w 1024"/>
                  <a:gd name="T9" fmla="*/ 0 h 128"/>
                  <a:gd name="T10" fmla="*/ 1008 w 1024"/>
                  <a:gd name="T11" fmla="*/ 0 h 128"/>
                  <a:gd name="T12" fmla="*/ 1024 w 1024"/>
                  <a:gd name="T13" fmla="*/ 16 h 128"/>
                  <a:gd name="T14" fmla="*/ 1024 w 1024"/>
                  <a:gd name="T15" fmla="*/ 48 h 128"/>
                  <a:gd name="T16" fmla="*/ 944 w 1024"/>
                  <a:gd name="T17" fmla="*/ 128 h 128"/>
                  <a:gd name="T18" fmla="*/ 32 w 1024"/>
                  <a:gd name="T19" fmla="*/ 32 h 128"/>
                  <a:gd name="T20" fmla="*/ 32 w 1024"/>
                  <a:gd name="T21" fmla="*/ 48 h 128"/>
                  <a:gd name="T22" fmla="*/ 80 w 1024"/>
                  <a:gd name="T23" fmla="*/ 96 h 128"/>
                  <a:gd name="T24" fmla="*/ 944 w 1024"/>
                  <a:gd name="T25" fmla="*/ 96 h 128"/>
                  <a:gd name="T26" fmla="*/ 992 w 1024"/>
                  <a:gd name="T27" fmla="*/ 48 h 128"/>
                  <a:gd name="T28" fmla="*/ 992 w 1024"/>
                  <a:gd name="T29" fmla="*/ 32 h 128"/>
                  <a:gd name="T30" fmla="*/ 32 w 1024"/>
                  <a:gd name="T31" fmla="*/ 3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4" h="128">
                    <a:moveTo>
                      <a:pt x="944" y="128"/>
                    </a:moveTo>
                    <a:lnTo>
                      <a:pt x="80" y="128"/>
                    </a:lnTo>
                    <a:cubicBezTo>
                      <a:pt x="36" y="128"/>
                      <a:pt x="0" y="93"/>
                      <a:pt x="0" y="48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lnTo>
                      <a:pt x="1008" y="0"/>
                    </a:lnTo>
                    <a:cubicBezTo>
                      <a:pt x="1017" y="0"/>
                      <a:pt x="1024" y="8"/>
                      <a:pt x="1024" y="16"/>
                    </a:cubicBezTo>
                    <a:lnTo>
                      <a:pt x="1024" y="48"/>
                    </a:lnTo>
                    <a:cubicBezTo>
                      <a:pt x="1024" y="93"/>
                      <a:pt x="989" y="128"/>
                      <a:pt x="944" y="128"/>
                    </a:cubicBezTo>
                    <a:close/>
                    <a:moveTo>
                      <a:pt x="32" y="32"/>
                    </a:moveTo>
                    <a:lnTo>
                      <a:pt x="32" y="48"/>
                    </a:lnTo>
                    <a:cubicBezTo>
                      <a:pt x="32" y="75"/>
                      <a:pt x="54" y="96"/>
                      <a:pt x="80" y="96"/>
                    </a:cubicBezTo>
                    <a:lnTo>
                      <a:pt x="944" y="96"/>
                    </a:lnTo>
                    <a:cubicBezTo>
                      <a:pt x="971" y="96"/>
                      <a:pt x="992" y="75"/>
                      <a:pt x="992" y="48"/>
                    </a:cubicBezTo>
                    <a:lnTo>
                      <a:pt x="992" y="32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PA-任意多边形 542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69" y="2087"/>
                <a:ext cx="342" cy="232"/>
              </a:xfrm>
              <a:custGeom>
                <a:avLst/>
                <a:gdLst>
                  <a:gd name="T0" fmla="*/ 880 w 896"/>
                  <a:gd name="T1" fmla="*/ 608 h 608"/>
                  <a:gd name="T2" fmla="*/ 16 w 896"/>
                  <a:gd name="T3" fmla="*/ 608 h 608"/>
                  <a:gd name="T4" fmla="*/ 0 w 896"/>
                  <a:gd name="T5" fmla="*/ 592 h 608"/>
                  <a:gd name="T6" fmla="*/ 0 w 896"/>
                  <a:gd name="T7" fmla="*/ 48 h 608"/>
                  <a:gd name="T8" fmla="*/ 48 w 896"/>
                  <a:gd name="T9" fmla="*/ 0 h 608"/>
                  <a:gd name="T10" fmla="*/ 848 w 896"/>
                  <a:gd name="T11" fmla="*/ 0 h 608"/>
                  <a:gd name="T12" fmla="*/ 896 w 896"/>
                  <a:gd name="T13" fmla="*/ 48 h 608"/>
                  <a:gd name="T14" fmla="*/ 896 w 896"/>
                  <a:gd name="T15" fmla="*/ 592 h 608"/>
                  <a:gd name="T16" fmla="*/ 880 w 896"/>
                  <a:gd name="T17" fmla="*/ 608 h 608"/>
                  <a:gd name="T18" fmla="*/ 32 w 896"/>
                  <a:gd name="T19" fmla="*/ 576 h 608"/>
                  <a:gd name="T20" fmla="*/ 864 w 896"/>
                  <a:gd name="T21" fmla="*/ 576 h 608"/>
                  <a:gd name="T22" fmla="*/ 864 w 896"/>
                  <a:gd name="T23" fmla="*/ 48 h 608"/>
                  <a:gd name="T24" fmla="*/ 848 w 896"/>
                  <a:gd name="T25" fmla="*/ 32 h 608"/>
                  <a:gd name="T26" fmla="*/ 48 w 896"/>
                  <a:gd name="T27" fmla="*/ 32 h 608"/>
                  <a:gd name="T28" fmla="*/ 32 w 896"/>
                  <a:gd name="T29" fmla="*/ 48 h 608"/>
                  <a:gd name="T30" fmla="*/ 32 w 896"/>
                  <a:gd name="T31" fmla="*/ 576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6" h="608">
                    <a:moveTo>
                      <a:pt x="880" y="608"/>
                    </a:moveTo>
                    <a:lnTo>
                      <a:pt x="16" y="608"/>
                    </a:lnTo>
                    <a:cubicBezTo>
                      <a:pt x="8" y="608"/>
                      <a:pt x="0" y="601"/>
                      <a:pt x="0" y="592"/>
                    </a:cubicBezTo>
                    <a:lnTo>
                      <a:pt x="0" y="48"/>
                    </a:lnTo>
                    <a:cubicBezTo>
                      <a:pt x="0" y="22"/>
                      <a:pt x="22" y="0"/>
                      <a:pt x="48" y="0"/>
                    </a:cubicBezTo>
                    <a:lnTo>
                      <a:pt x="848" y="0"/>
                    </a:lnTo>
                    <a:cubicBezTo>
                      <a:pt x="875" y="0"/>
                      <a:pt x="896" y="22"/>
                      <a:pt x="896" y="48"/>
                    </a:cubicBezTo>
                    <a:lnTo>
                      <a:pt x="896" y="592"/>
                    </a:lnTo>
                    <a:cubicBezTo>
                      <a:pt x="896" y="601"/>
                      <a:pt x="889" y="608"/>
                      <a:pt x="880" y="608"/>
                    </a:cubicBezTo>
                    <a:close/>
                    <a:moveTo>
                      <a:pt x="32" y="576"/>
                    </a:moveTo>
                    <a:lnTo>
                      <a:pt x="864" y="576"/>
                    </a:lnTo>
                    <a:lnTo>
                      <a:pt x="864" y="48"/>
                    </a:lnTo>
                    <a:cubicBezTo>
                      <a:pt x="864" y="40"/>
                      <a:pt x="857" y="32"/>
                      <a:pt x="848" y="32"/>
                    </a:cubicBezTo>
                    <a:lnTo>
                      <a:pt x="48" y="32"/>
                    </a:lnTo>
                    <a:cubicBezTo>
                      <a:pt x="40" y="32"/>
                      <a:pt x="32" y="40"/>
                      <a:pt x="32" y="48"/>
                    </a:cubicBezTo>
                    <a:lnTo>
                      <a:pt x="32" y="576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PA-任意多边形 543"/>
              <p:cNvSpPr>
                <a:spLocks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94" y="2111"/>
                <a:ext cx="292" cy="183"/>
              </a:xfrm>
              <a:custGeom>
                <a:avLst/>
                <a:gdLst>
                  <a:gd name="T0" fmla="*/ 752 w 768"/>
                  <a:gd name="T1" fmla="*/ 480 h 480"/>
                  <a:gd name="T2" fmla="*/ 16 w 768"/>
                  <a:gd name="T3" fmla="*/ 480 h 480"/>
                  <a:gd name="T4" fmla="*/ 0 w 768"/>
                  <a:gd name="T5" fmla="*/ 464 h 480"/>
                  <a:gd name="T6" fmla="*/ 0 w 768"/>
                  <a:gd name="T7" fmla="*/ 16 h 480"/>
                  <a:gd name="T8" fmla="*/ 16 w 768"/>
                  <a:gd name="T9" fmla="*/ 0 h 480"/>
                  <a:gd name="T10" fmla="*/ 752 w 768"/>
                  <a:gd name="T11" fmla="*/ 0 h 480"/>
                  <a:gd name="T12" fmla="*/ 768 w 768"/>
                  <a:gd name="T13" fmla="*/ 16 h 480"/>
                  <a:gd name="T14" fmla="*/ 768 w 768"/>
                  <a:gd name="T15" fmla="*/ 464 h 480"/>
                  <a:gd name="T16" fmla="*/ 752 w 768"/>
                  <a:gd name="T17" fmla="*/ 480 h 480"/>
                  <a:gd name="T18" fmla="*/ 32 w 768"/>
                  <a:gd name="T19" fmla="*/ 448 h 480"/>
                  <a:gd name="T20" fmla="*/ 736 w 768"/>
                  <a:gd name="T21" fmla="*/ 448 h 480"/>
                  <a:gd name="T22" fmla="*/ 736 w 768"/>
                  <a:gd name="T23" fmla="*/ 32 h 480"/>
                  <a:gd name="T24" fmla="*/ 32 w 768"/>
                  <a:gd name="T25" fmla="*/ 32 h 480"/>
                  <a:gd name="T26" fmla="*/ 32 w 768"/>
                  <a:gd name="T27" fmla="*/ 448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8" h="480">
                    <a:moveTo>
                      <a:pt x="752" y="480"/>
                    </a:moveTo>
                    <a:lnTo>
                      <a:pt x="16" y="480"/>
                    </a:lnTo>
                    <a:cubicBezTo>
                      <a:pt x="8" y="480"/>
                      <a:pt x="0" y="473"/>
                      <a:pt x="0" y="464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lnTo>
                      <a:pt x="752" y="0"/>
                    </a:lnTo>
                    <a:cubicBezTo>
                      <a:pt x="761" y="0"/>
                      <a:pt x="768" y="8"/>
                      <a:pt x="768" y="16"/>
                    </a:cubicBezTo>
                    <a:lnTo>
                      <a:pt x="768" y="464"/>
                    </a:lnTo>
                    <a:cubicBezTo>
                      <a:pt x="768" y="473"/>
                      <a:pt x="761" y="480"/>
                      <a:pt x="752" y="480"/>
                    </a:cubicBezTo>
                    <a:close/>
                    <a:moveTo>
                      <a:pt x="32" y="448"/>
                    </a:moveTo>
                    <a:lnTo>
                      <a:pt x="736" y="448"/>
                    </a:lnTo>
                    <a:lnTo>
                      <a:pt x="736" y="32"/>
                    </a:lnTo>
                    <a:lnTo>
                      <a:pt x="32" y="32"/>
                    </a:lnTo>
                    <a:lnTo>
                      <a:pt x="32" y="44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PA-任意多边形 544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834" y="2324"/>
                <a:ext cx="12" cy="13"/>
              </a:xfrm>
              <a:custGeom>
                <a:avLst/>
                <a:gdLst>
                  <a:gd name="T0" fmla="*/ 16 w 32"/>
                  <a:gd name="T1" fmla="*/ 33 h 33"/>
                  <a:gd name="T2" fmla="*/ 5 w 32"/>
                  <a:gd name="T3" fmla="*/ 29 h 33"/>
                  <a:gd name="T4" fmla="*/ 0 w 32"/>
                  <a:gd name="T5" fmla="*/ 17 h 33"/>
                  <a:gd name="T6" fmla="*/ 5 w 32"/>
                  <a:gd name="T7" fmla="*/ 6 h 33"/>
                  <a:gd name="T8" fmla="*/ 28 w 32"/>
                  <a:gd name="T9" fmla="*/ 6 h 33"/>
                  <a:gd name="T10" fmla="*/ 32 w 32"/>
                  <a:gd name="T11" fmla="*/ 17 h 33"/>
                  <a:gd name="T12" fmla="*/ 28 w 32"/>
                  <a:gd name="T13" fmla="*/ 29 h 33"/>
                  <a:gd name="T14" fmla="*/ 16 w 32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12" y="33"/>
                      <a:pt x="8" y="32"/>
                      <a:pt x="5" y="29"/>
                    </a:cubicBezTo>
                    <a:cubicBezTo>
                      <a:pt x="2" y="26"/>
                      <a:pt x="0" y="22"/>
                      <a:pt x="0" y="17"/>
                    </a:cubicBezTo>
                    <a:cubicBezTo>
                      <a:pt x="0" y="13"/>
                      <a:pt x="2" y="9"/>
                      <a:pt x="5" y="6"/>
                    </a:cubicBezTo>
                    <a:cubicBezTo>
                      <a:pt x="11" y="0"/>
                      <a:pt x="22" y="0"/>
                      <a:pt x="28" y="6"/>
                    </a:cubicBezTo>
                    <a:cubicBezTo>
                      <a:pt x="31" y="9"/>
                      <a:pt x="32" y="13"/>
                      <a:pt x="32" y="17"/>
                    </a:cubicBezTo>
                    <a:cubicBezTo>
                      <a:pt x="32" y="22"/>
                      <a:pt x="31" y="26"/>
                      <a:pt x="28" y="29"/>
                    </a:cubicBezTo>
                    <a:cubicBezTo>
                      <a:pt x="25" y="32"/>
                      <a:pt x="21" y="33"/>
                      <a:pt x="16" y="3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PA-任意多边形 545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858" y="2324"/>
                <a:ext cx="13" cy="13"/>
              </a:xfrm>
              <a:custGeom>
                <a:avLst/>
                <a:gdLst>
                  <a:gd name="T0" fmla="*/ 16 w 32"/>
                  <a:gd name="T1" fmla="*/ 33 h 33"/>
                  <a:gd name="T2" fmla="*/ 5 w 32"/>
                  <a:gd name="T3" fmla="*/ 29 h 33"/>
                  <a:gd name="T4" fmla="*/ 0 w 32"/>
                  <a:gd name="T5" fmla="*/ 17 h 33"/>
                  <a:gd name="T6" fmla="*/ 5 w 32"/>
                  <a:gd name="T7" fmla="*/ 6 h 33"/>
                  <a:gd name="T8" fmla="*/ 28 w 32"/>
                  <a:gd name="T9" fmla="*/ 6 h 33"/>
                  <a:gd name="T10" fmla="*/ 32 w 32"/>
                  <a:gd name="T11" fmla="*/ 17 h 33"/>
                  <a:gd name="T12" fmla="*/ 28 w 32"/>
                  <a:gd name="T13" fmla="*/ 29 h 33"/>
                  <a:gd name="T14" fmla="*/ 16 w 32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12" y="33"/>
                      <a:pt x="8" y="32"/>
                      <a:pt x="5" y="29"/>
                    </a:cubicBezTo>
                    <a:cubicBezTo>
                      <a:pt x="2" y="26"/>
                      <a:pt x="0" y="22"/>
                      <a:pt x="0" y="17"/>
                    </a:cubicBezTo>
                    <a:cubicBezTo>
                      <a:pt x="0" y="13"/>
                      <a:pt x="2" y="9"/>
                      <a:pt x="5" y="6"/>
                    </a:cubicBezTo>
                    <a:cubicBezTo>
                      <a:pt x="11" y="0"/>
                      <a:pt x="22" y="0"/>
                      <a:pt x="28" y="6"/>
                    </a:cubicBezTo>
                    <a:cubicBezTo>
                      <a:pt x="31" y="9"/>
                      <a:pt x="32" y="13"/>
                      <a:pt x="32" y="17"/>
                    </a:cubicBezTo>
                    <a:cubicBezTo>
                      <a:pt x="32" y="22"/>
                      <a:pt x="31" y="26"/>
                      <a:pt x="28" y="29"/>
                    </a:cubicBezTo>
                    <a:cubicBezTo>
                      <a:pt x="25" y="32"/>
                      <a:pt x="21" y="33"/>
                      <a:pt x="16" y="3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PA-任意多边形 546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810" y="2324"/>
                <a:ext cx="12" cy="13"/>
              </a:xfrm>
              <a:custGeom>
                <a:avLst/>
                <a:gdLst>
                  <a:gd name="T0" fmla="*/ 16 w 32"/>
                  <a:gd name="T1" fmla="*/ 33 h 33"/>
                  <a:gd name="T2" fmla="*/ 5 w 32"/>
                  <a:gd name="T3" fmla="*/ 29 h 33"/>
                  <a:gd name="T4" fmla="*/ 0 w 32"/>
                  <a:gd name="T5" fmla="*/ 17 h 33"/>
                  <a:gd name="T6" fmla="*/ 5 w 32"/>
                  <a:gd name="T7" fmla="*/ 6 h 33"/>
                  <a:gd name="T8" fmla="*/ 28 w 32"/>
                  <a:gd name="T9" fmla="*/ 6 h 33"/>
                  <a:gd name="T10" fmla="*/ 32 w 32"/>
                  <a:gd name="T11" fmla="*/ 17 h 33"/>
                  <a:gd name="T12" fmla="*/ 28 w 32"/>
                  <a:gd name="T13" fmla="*/ 29 h 33"/>
                  <a:gd name="T14" fmla="*/ 16 w 32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3">
                    <a:moveTo>
                      <a:pt x="16" y="33"/>
                    </a:moveTo>
                    <a:cubicBezTo>
                      <a:pt x="12" y="33"/>
                      <a:pt x="8" y="32"/>
                      <a:pt x="5" y="29"/>
                    </a:cubicBezTo>
                    <a:cubicBezTo>
                      <a:pt x="2" y="26"/>
                      <a:pt x="0" y="22"/>
                      <a:pt x="0" y="17"/>
                    </a:cubicBezTo>
                    <a:cubicBezTo>
                      <a:pt x="0" y="13"/>
                      <a:pt x="2" y="9"/>
                      <a:pt x="5" y="6"/>
                    </a:cubicBezTo>
                    <a:cubicBezTo>
                      <a:pt x="11" y="0"/>
                      <a:pt x="22" y="0"/>
                      <a:pt x="28" y="6"/>
                    </a:cubicBezTo>
                    <a:cubicBezTo>
                      <a:pt x="31" y="9"/>
                      <a:pt x="32" y="13"/>
                      <a:pt x="32" y="17"/>
                    </a:cubicBezTo>
                    <a:cubicBezTo>
                      <a:pt x="32" y="22"/>
                      <a:pt x="31" y="26"/>
                      <a:pt x="28" y="29"/>
                    </a:cubicBezTo>
                    <a:cubicBezTo>
                      <a:pt x="25" y="32"/>
                      <a:pt x="21" y="33"/>
                      <a:pt x="16" y="3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PA-任意多边形 547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736" y="2184"/>
                <a:ext cx="13" cy="74"/>
              </a:xfrm>
              <a:custGeom>
                <a:avLst/>
                <a:gdLst>
                  <a:gd name="T0" fmla="*/ 16 w 32"/>
                  <a:gd name="T1" fmla="*/ 192 h 192"/>
                  <a:gd name="T2" fmla="*/ 0 w 32"/>
                  <a:gd name="T3" fmla="*/ 176 h 192"/>
                  <a:gd name="T4" fmla="*/ 0 w 32"/>
                  <a:gd name="T5" fmla="*/ 16 h 192"/>
                  <a:gd name="T6" fmla="*/ 16 w 32"/>
                  <a:gd name="T7" fmla="*/ 0 h 192"/>
                  <a:gd name="T8" fmla="*/ 32 w 32"/>
                  <a:gd name="T9" fmla="*/ 16 h 192"/>
                  <a:gd name="T10" fmla="*/ 32 w 32"/>
                  <a:gd name="T11" fmla="*/ 176 h 192"/>
                  <a:gd name="T12" fmla="*/ 16 w 32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92">
                    <a:moveTo>
                      <a:pt x="16" y="192"/>
                    </a:moveTo>
                    <a:cubicBezTo>
                      <a:pt x="8" y="192"/>
                      <a:pt x="0" y="185"/>
                      <a:pt x="0" y="176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176"/>
                    </a:lnTo>
                    <a:cubicBezTo>
                      <a:pt x="32" y="185"/>
                      <a:pt x="25" y="192"/>
                      <a:pt x="16" y="1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PA-任意多边形 548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761" y="2026"/>
                <a:ext cx="12" cy="232"/>
              </a:xfrm>
              <a:custGeom>
                <a:avLst/>
                <a:gdLst>
                  <a:gd name="T0" fmla="*/ 16 w 32"/>
                  <a:gd name="T1" fmla="*/ 608 h 608"/>
                  <a:gd name="T2" fmla="*/ 0 w 32"/>
                  <a:gd name="T3" fmla="*/ 592 h 608"/>
                  <a:gd name="T4" fmla="*/ 0 w 32"/>
                  <a:gd name="T5" fmla="*/ 16 h 608"/>
                  <a:gd name="T6" fmla="*/ 16 w 32"/>
                  <a:gd name="T7" fmla="*/ 0 h 608"/>
                  <a:gd name="T8" fmla="*/ 32 w 32"/>
                  <a:gd name="T9" fmla="*/ 16 h 608"/>
                  <a:gd name="T10" fmla="*/ 32 w 32"/>
                  <a:gd name="T11" fmla="*/ 592 h 608"/>
                  <a:gd name="T12" fmla="*/ 16 w 32"/>
                  <a:gd name="T13" fmla="*/ 608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08">
                    <a:moveTo>
                      <a:pt x="16" y="608"/>
                    </a:moveTo>
                    <a:cubicBezTo>
                      <a:pt x="8" y="608"/>
                      <a:pt x="0" y="601"/>
                      <a:pt x="0" y="592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592"/>
                    </a:lnTo>
                    <a:cubicBezTo>
                      <a:pt x="32" y="601"/>
                      <a:pt x="25" y="608"/>
                      <a:pt x="16" y="6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PA-任意多边形 549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785" y="2203"/>
                <a:ext cx="12" cy="55"/>
              </a:xfrm>
              <a:custGeom>
                <a:avLst/>
                <a:gdLst>
                  <a:gd name="T0" fmla="*/ 16 w 32"/>
                  <a:gd name="T1" fmla="*/ 144 h 144"/>
                  <a:gd name="T2" fmla="*/ 0 w 32"/>
                  <a:gd name="T3" fmla="*/ 128 h 144"/>
                  <a:gd name="T4" fmla="*/ 0 w 32"/>
                  <a:gd name="T5" fmla="*/ 16 h 144"/>
                  <a:gd name="T6" fmla="*/ 16 w 32"/>
                  <a:gd name="T7" fmla="*/ 0 h 144"/>
                  <a:gd name="T8" fmla="*/ 32 w 32"/>
                  <a:gd name="T9" fmla="*/ 16 h 144"/>
                  <a:gd name="T10" fmla="*/ 32 w 32"/>
                  <a:gd name="T11" fmla="*/ 128 h 144"/>
                  <a:gd name="T12" fmla="*/ 16 w 32"/>
                  <a:gd name="T1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44">
                    <a:moveTo>
                      <a:pt x="16" y="144"/>
                    </a:moveTo>
                    <a:cubicBezTo>
                      <a:pt x="8" y="144"/>
                      <a:pt x="0" y="137"/>
                      <a:pt x="0" y="128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128"/>
                    </a:lnTo>
                    <a:cubicBezTo>
                      <a:pt x="32" y="137"/>
                      <a:pt x="25" y="144"/>
                      <a:pt x="16" y="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PA-任意多边形 550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810" y="2184"/>
                <a:ext cx="12" cy="74"/>
              </a:xfrm>
              <a:custGeom>
                <a:avLst/>
                <a:gdLst>
                  <a:gd name="T0" fmla="*/ 16 w 32"/>
                  <a:gd name="T1" fmla="*/ 192 h 192"/>
                  <a:gd name="T2" fmla="*/ 0 w 32"/>
                  <a:gd name="T3" fmla="*/ 176 h 192"/>
                  <a:gd name="T4" fmla="*/ 0 w 32"/>
                  <a:gd name="T5" fmla="*/ 16 h 192"/>
                  <a:gd name="T6" fmla="*/ 16 w 32"/>
                  <a:gd name="T7" fmla="*/ 0 h 192"/>
                  <a:gd name="T8" fmla="*/ 32 w 32"/>
                  <a:gd name="T9" fmla="*/ 16 h 192"/>
                  <a:gd name="T10" fmla="*/ 32 w 32"/>
                  <a:gd name="T11" fmla="*/ 176 h 192"/>
                  <a:gd name="T12" fmla="*/ 16 w 32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92">
                    <a:moveTo>
                      <a:pt x="16" y="192"/>
                    </a:moveTo>
                    <a:cubicBezTo>
                      <a:pt x="8" y="192"/>
                      <a:pt x="0" y="185"/>
                      <a:pt x="0" y="176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176"/>
                    </a:lnTo>
                    <a:cubicBezTo>
                      <a:pt x="32" y="185"/>
                      <a:pt x="25" y="192"/>
                      <a:pt x="16" y="1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PA-任意多边形 551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834" y="2160"/>
                <a:ext cx="12" cy="98"/>
              </a:xfrm>
              <a:custGeom>
                <a:avLst/>
                <a:gdLst>
                  <a:gd name="T0" fmla="*/ 16 w 32"/>
                  <a:gd name="T1" fmla="*/ 256 h 256"/>
                  <a:gd name="T2" fmla="*/ 0 w 32"/>
                  <a:gd name="T3" fmla="*/ 240 h 256"/>
                  <a:gd name="T4" fmla="*/ 0 w 32"/>
                  <a:gd name="T5" fmla="*/ 16 h 256"/>
                  <a:gd name="T6" fmla="*/ 16 w 32"/>
                  <a:gd name="T7" fmla="*/ 0 h 256"/>
                  <a:gd name="T8" fmla="*/ 32 w 32"/>
                  <a:gd name="T9" fmla="*/ 16 h 256"/>
                  <a:gd name="T10" fmla="*/ 32 w 32"/>
                  <a:gd name="T11" fmla="*/ 240 h 256"/>
                  <a:gd name="T12" fmla="*/ 16 w 32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6">
                    <a:moveTo>
                      <a:pt x="16" y="256"/>
                    </a:moveTo>
                    <a:cubicBezTo>
                      <a:pt x="8" y="256"/>
                      <a:pt x="0" y="249"/>
                      <a:pt x="0" y="240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240"/>
                    </a:lnTo>
                    <a:cubicBezTo>
                      <a:pt x="32" y="249"/>
                      <a:pt x="25" y="256"/>
                      <a:pt x="16" y="25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PA-任意多边形 552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858" y="2178"/>
                <a:ext cx="13" cy="80"/>
              </a:xfrm>
              <a:custGeom>
                <a:avLst/>
                <a:gdLst>
                  <a:gd name="T0" fmla="*/ 16 w 32"/>
                  <a:gd name="T1" fmla="*/ 208 h 208"/>
                  <a:gd name="T2" fmla="*/ 0 w 32"/>
                  <a:gd name="T3" fmla="*/ 192 h 208"/>
                  <a:gd name="T4" fmla="*/ 0 w 32"/>
                  <a:gd name="T5" fmla="*/ 16 h 208"/>
                  <a:gd name="T6" fmla="*/ 16 w 32"/>
                  <a:gd name="T7" fmla="*/ 0 h 208"/>
                  <a:gd name="T8" fmla="*/ 32 w 32"/>
                  <a:gd name="T9" fmla="*/ 16 h 208"/>
                  <a:gd name="T10" fmla="*/ 32 w 32"/>
                  <a:gd name="T11" fmla="*/ 192 h 208"/>
                  <a:gd name="T12" fmla="*/ 16 w 32"/>
                  <a:gd name="T13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8">
                    <a:moveTo>
                      <a:pt x="16" y="208"/>
                    </a:moveTo>
                    <a:cubicBezTo>
                      <a:pt x="8" y="208"/>
                      <a:pt x="0" y="201"/>
                      <a:pt x="0" y="192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192"/>
                    </a:lnTo>
                    <a:cubicBezTo>
                      <a:pt x="32" y="201"/>
                      <a:pt x="25" y="208"/>
                      <a:pt x="16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PA-任意多边形 553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3883" y="2154"/>
                <a:ext cx="12" cy="104"/>
              </a:xfrm>
              <a:custGeom>
                <a:avLst/>
                <a:gdLst>
                  <a:gd name="T0" fmla="*/ 16 w 32"/>
                  <a:gd name="T1" fmla="*/ 272 h 272"/>
                  <a:gd name="T2" fmla="*/ 0 w 32"/>
                  <a:gd name="T3" fmla="*/ 256 h 272"/>
                  <a:gd name="T4" fmla="*/ 0 w 32"/>
                  <a:gd name="T5" fmla="*/ 16 h 272"/>
                  <a:gd name="T6" fmla="*/ 16 w 32"/>
                  <a:gd name="T7" fmla="*/ 0 h 272"/>
                  <a:gd name="T8" fmla="*/ 32 w 32"/>
                  <a:gd name="T9" fmla="*/ 16 h 272"/>
                  <a:gd name="T10" fmla="*/ 32 w 32"/>
                  <a:gd name="T11" fmla="*/ 256 h 272"/>
                  <a:gd name="T12" fmla="*/ 16 w 32"/>
                  <a:gd name="T13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72">
                    <a:moveTo>
                      <a:pt x="16" y="272"/>
                    </a:moveTo>
                    <a:cubicBezTo>
                      <a:pt x="8" y="272"/>
                      <a:pt x="0" y="265"/>
                      <a:pt x="0" y="256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256"/>
                    </a:lnTo>
                    <a:cubicBezTo>
                      <a:pt x="32" y="265"/>
                      <a:pt x="25" y="272"/>
                      <a:pt x="16" y="2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PA-任意多边形 554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907" y="1967"/>
                <a:ext cx="12" cy="291"/>
              </a:xfrm>
              <a:custGeom>
                <a:avLst/>
                <a:gdLst>
                  <a:gd name="T0" fmla="*/ 16 w 32"/>
                  <a:gd name="T1" fmla="*/ 763 h 763"/>
                  <a:gd name="T2" fmla="*/ 0 w 32"/>
                  <a:gd name="T3" fmla="*/ 747 h 763"/>
                  <a:gd name="T4" fmla="*/ 0 w 32"/>
                  <a:gd name="T5" fmla="*/ 16 h 763"/>
                  <a:gd name="T6" fmla="*/ 16 w 32"/>
                  <a:gd name="T7" fmla="*/ 0 h 763"/>
                  <a:gd name="T8" fmla="*/ 32 w 32"/>
                  <a:gd name="T9" fmla="*/ 16 h 763"/>
                  <a:gd name="T10" fmla="*/ 32 w 32"/>
                  <a:gd name="T11" fmla="*/ 747 h 763"/>
                  <a:gd name="T12" fmla="*/ 16 w 32"/>
                  <a:gd name="T13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63">
                    <a:moveTo>
                      <a:pt x="16" y="763"/>
                    </a:moveTo>
                    <a:cubicBezTo>
                      <a:pt x="8" y="763"/>
                      <a:pt x="0" y="756"/>
                      <a:pt x="0" y="747"/>
                    </a:cubicBezTo>
                    <a:lnTo>
                      <a:pt x="0" y="16"/>
                    </a:lnTo>
                    <a:cubicBezTo>
                      <a:pt x="0" y="7"/>
                      <a:pt x="8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lnTo>
                      <a:pt x="32" y="747"/>
                    </a:lnTo>
                    <a:cubicBezTo>
                      <a:pt x="32" y="756"/>
                      <a:pt x="25" y="763"/>
                      <a:pt x="16" y="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PA-任意多边形 555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3931" y="2136"/>
                <a:ext cx="13" cy="122"/>
              </a:xfrm>
              <a:custGeom>
                <a:avLst/>
                <a:gdLst>
                  <a:gd name="T0" fmla="*/ 16 w 32"/>
                  <a:gd name="T1" fmla="*/ 320 h 320"/>
                  <a:gd name="T2" fmla="*/ 0 w 32"/>
                  <a:gd name="T3" fmla="*/ 304 h 320"/>
                  <a:gd name="T4" fmla="*/ 0 w 32"/>
                  <a:gd name="T5" fmla="*/ 16 h 320"/>
                  <a:gd name="T6" fmla="*/ 16 w 32"/>
                  <a:gd name="T7" fmla="*/ 0 h 320"/>
                  <a:gd name="T8" fmla="*/ 32 w 32"/>
                  <a:gd name="T9" fmla="*/ 16 h 320"/>
                  <a:gd name="T10" fmla="*/ 32 w 32"/>
                  <a:gd name="T11" fmla="*/ 304 h 320"/>
                  <a:gd name="T12" fmla="*/ 16 w 32"/>
                  <a:gd name="T13" fmla="*/ 3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0">
                    <a:moveTo>
                      <a:pt x="16" y="320"/>
                    </a:moveTo>
                    <a:cubicBezTo>
                      <a:pt x="8" y="320"/>
                      <a:pt x="0" y="313"/>
                      <a:pt x="0" y="304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lnTo>
                      <a:pt x="32" y="304"/>
                    </a:lnTo>
                    <a:cubicBezTo>
                      <a:pt x="32" y="313"/>
                      <a:pt x="25" y="320"/>
                      <a:pt x="16" y="3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PA-任意多边形 556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3870" y="1965"/>
                <a:ext cx="87" cy="50"/>
              </a:xfrm>
              <a:custGeom>
                <a:avLst/>
                <a:gdLst>
                  <a:gd name="T0" fmla="*/ 209 w 227"/>
                  <a:gd name="T1" fmla="*/ 129 h 131"/>
                  <a:gd name="T2" fmla="*/ 198 w 227"/>
                  <a:gd name="T3" fmla="*/ 125 h 131"/>
                  <a:gd name="T4" fmla="*/ 113 w 227"/>
                  <a:gd name="T5" fmla="*/ 40 h 131"/>
                  <a:gd name="T6" fmla="*/ 29 w 227"/>
                  <a:gd name="T7" fmla="*/ 125 h 131"/>
                  <a:gd name="T8" fmla="*/ 6 w 227"/>
                  <a:gd name="T9" fmla="*/ 125 h 131"/>
                  <a:gd name="T10" fmla="*/ 6 w 227"/>
                  <a:gd name="T11" fmla="*/ 102 h 131"/>
                  <a:gd name="T12" fmla="*/ 102 w 227"/>
                  <a:gd name="T13" fmla="*/ 6 h 131"/>
                  <a:gd name="T14" fmla="*/ 125 w 227"/>
                  <a:gd name="T15" fmla="*/ 6 h 131"/>
                  <a:gd name="T16" fmla="*/ 221 w 227"/>
                  <a:gd name="T17" fmla="*/ 102 h 131"/>
                  <a:gd name="T18" fmla="*/ 221 w 227"/>
                  <a:gd name="T19" fmla="*/ 125 h 131"/>
                  <a:gd name="T20" fmla="*/ 209 w 227"/>
                  <a:gd name="T21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131">
                    <a:moveTo>
                      <a:pt x="209" y="129"/>
                    </a:moveTo>
                    <a:cubicBezTo>
                      <a:pt x="205" y="129"/>
                      <a:pt x="201" y="128"/>
                      <a:pt x="198" y="125"/>
                    </a:cubicBezTo>
                    <a:lnTo>
                      <a:pt x="113" y="40"/>
                    </a:lnTo>
                    <a:lnTo>
                      <a:pt x="29" y="125"/>
                    </a:lnTo>
                    <a:cubicBezTo>
                      <a:pt x="23" y="131"/>
                      <a:pt x="12" y="131"/>
                      <a:pt x="6" y="125"/>
                    </a:cubicBezTo>
                    <a:cubicBezTo>
                      <a:pt x="0" y="119"/>
                      <a:pt x="0" y="108"/>
                      <a:pt x="6" y="102"/>
                    </a:cubicBezTo>
                    <a:lnTo>
                      <a:pt x="102" y="6"/>
                    </a:lnTo>
                    <a:cubicBezTo>
                      <a:pt x="108" y="0"/>
                      <a:pt x="119" y="0"/>
                      <a:pt x="125" y="6"/>
                    </a:cubicBezTo>
                    <a:lnTo>
                      <a:pt x="221" y="102"/>
                    </a:lnTo>
                    <a:cubicBezTo>
                      <a:pt x="227" y="108"/>
                      <a:pt x="227" y="119"/>
                      <a:pt x="221" y="125"/>
                    </a:cubicBezTo>
                    <a:cubicBezTo>
                      <a:pt x="218" y="128"/>
                      <a:pt x="214" y="129"/>
                      <a:pt x="209" y="1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PA-任意多边形 557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724" y="2026"/>
                <a:ext cx="86" cy="49"/>
              </a:xfrm>
              <a:custGeom>
                <a:avLst/>
                <a:gdLst>
                  <a:gd name="T0" fmla="*/ 209 w 227"/>
                  <a:gd name="T1" fmla="*/ 129 h 131"/>
                  <a:gd name="T2" fmla="*/ 198 w 227"/>
                  <a:gd name="T3" fmla="*/ 125 h 131"/>
                  <a:gd name="T4" fmla="*/ 113 w 227"/>
                  <a:gd name="T5" fmla="*/ 40 h 131"/>
                  <a:gd name="T6" fmla="*/ 29 w 227"/>
                  <a:gd name="T7" fmla="*/ 125 h 131"/>
                  <a:gd name="T8" fmla="*/ 6 w 227"/>
                  <a:gd name="T9" fmla="*/ 125 h 131"/>
                  <a:gd name="T10" fmla="*/ 6 w 227"/>
                  <a:gd name="T11" fmla="*/ 102 h 131"/>
                  <a:gd name="T12" fmla="*/ 102 w 227"/>
                  <a:gd name="T13" fmla="*/ 6 h 131"/>
                  <a:gd name="T14" fmla="*/ 125 w 227"/>
                  <a:gd name="T15" fmla="*/ 6 h 131"/>
                  <a:gd name="T16" fmla="*/ 221 w 227"/>
                  <a:gd name="T17" fmla="*/ 102 h 131"/>
                  <a:gd name="T18" fmla="*/ 221 w 227"/>
                  <a:gd name="T19" fmla="*/ 125 h 131"/>
                  <a:gd name="T20" fmla="*/ 209 w 227"/>
                  <a:gd name="T21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131">
                    <a:moveTo>
                      <a:pt x="209" y="129"/>
                    </a:moveTo>
                    <a:cubicBezTo>
                      <a:pt x="205" y="129"/>
                      <a:pt x="201" y="128"/>
                      <a:pt x="198" y="125"/>
                    </a:cubicBezTo>
                    <a:lnTo>
                      <a:pt x="113" y="40"/>
                    </a:lnTo>
                    <a:lnTo>
                      <a:pt x="29" y="125"/>
                    </a:lnTo>
                    <a:cubicBezTo>
                      <a:pt x="23" y="131"/>
                      <a:pt x="12" y="131"/>
                      <a:pt x="6" y="125"/>
                    </a:cubicBezTo>
                    <a:cubicBezTo>
                      <a:pt x="0" y="119"/>
                      <a:pt x="0" y="108"/>
                      <a:pt x="6" y="102"/>
                    </a:cubicBezTo>
                    <a:lnTo>
                      <a:pt x="102" y="6"/>
                    </a:lnTo>
                    <a:cubicBezTo>
                      <a:pt x="108" y="0"/>
                      <a:pt x="119" y="0"/>
                      <a:pt x="125" y="6"/>
                    </a:cubicBezTo>
                    <a:lnTo>
                      <a:pt x="221" y="102"/>
                    </a:lnTo>
                    <a:cubicBezTo>
                      <a:pt x="227" y="108"/>
                      <a:pt x="227" y="119"/>
                      <a:pt x="221" y="125"/>
                    </a:cubicBezTo>
                    <a:cubicBezTo>
                      <a:pt x="218" y="128"/>
                      <a:pt x="214" y="129"/>
                      <a:pt x="209" y="12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5" name="文本框 134"/>
          <p:cNvSpPr txBox="1"/>
          <p:nvPr>
            <p:custDataLst>
              <p:tags r:id="rId25"/>
            </p:custDataLst>
          </p:nvPr>
        </p:nvSpPr>
        <p:spPr>
          <a:xfrm>
            <a:off x="5735265" y="2688397"/>
            <a:ext cx="1895475" cy="161480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b="1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完整性</a:t>
            </a:r>
            <a:endParaRPr lang="zh-CN" altLang="en-US" sz="2800" b="1" spc="15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6" name="组合 135"/>
          <p:cNvGrpSpPr/>
          <p:nvPr>
            <p:custDataLst>
              <p:tags r:id="rId26"/>
            </p:custDataLst>
          </p:nvPr>
        </p:nvGrpSpPr>
        <p:grpSpPr>
          <a:xfrm>
            <a:off x="5779911" y="1908874"/>
            <a:ext cx="1259365" cy="1310884"/>
            <a:chOff x="5238540" y="2200117"/>
            <a:chExt cx="1259365" cy="1310884"/>
          </a:xfrm>
        </p:grpSpPr>
        <p:sp>
          <p:nvSpPr>
            <p:cNvPr id="137" name="三角形 165"/>
            <p:cNvSpPr/>
            <p:nvPr>
              <p:custDataLst>
                <p:tags r:id="rId27"/>
              </p:custDataLst>
            </p:nvPr>
          </p:nvSpPr>
          <p:spPr>
            <a:xfrm rot="10800000">
              <a:off x="5777813" y="3388888"/>
              <a:ext cx="246558" cy="121016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8" name="菱形 1"/>
            <p:cNvSpPr/>
            <p:nvPr>
              <p:custDataLst>
                <p:tags r:id="rId28"/>
              </p:custDataLst>
            </p:nvPr>
          </p:nvSpPr>
          <p:spPr>
            <a:xfrm>
              <a:off x="5238540" y="2200117"/>
              <a:ext cx="1220748" cy="1310884"/>
            </a:xfrm>
            <a:custGeom>
              <a:avLst/>
              <a:gdLst>
                <a:gd name="connsiteX0" fmla="*/ 0 w 1094340"/>
                <a:gd name="connsiteY0" fmla="*/ 547170 h 1094340"/>
                <a:gd name="connsiteX1" fmla="*/ 547170 w 1094340"/>
                <a:gd name="connsiteY1" fmla="*/ 0 h 1094340"/>
                <a:gd name="connsiteX2" fmla="*/ 1094340 w 1094340"/>
                <a:gd name="connsiteY2" fmla="*/ 547170 h 1094340"/>
                <a:gd name="connsiteX3" fmla="*/ 547170 w 1094340"/>
                <a:gd name="connsiteY3" fmla="*/ 1094340 h 1094340"/>
                <a:gd name="connsiteX4" fmla="*/ 0 w 1094340"/>
                <a:gd name="connsiteY4" fmla="*/ 547170 h 1094340"/>
                <a:gd name="connsiteX0-1" fmla="*/ 1094340 w 1185780"/>
                <a:gd name="connsiteY0-2" fmla="*/ 547170 h 1094340"/>
                <a:gd name="connsiteX1-3" fmla="*/ 547170 w 1185780"/>
                <a:gd name="connsiteY1-4" fmla="*/ 1094340 h 1094340"/>
                <a:gd name="connsiteX2-5" fmla="*/ 0 w 1185780"/>
                <a:gd name="connsiteY2-6" fmla="*/ 547170 h 1094340"/>
                <a:gd name="connsiteX3-7" fmla="*/ 547170 w 1185780"/>
                <a:gd name="connsiteY3-8" fmla="*/ 0 h 1094340"/>
                <a:gd name="connsiteX4-9" fmla="*/ 1185780 w 1185780"/>
                <a:gd name="connsiteY4-10" fmla="*/ 638610 h 1094340"/>
                <a:gd name="connsiteX0-11" fmla="*/ 1094340 w 1094340"/>
                <a:gd name="connsiteY0-12" fmla="*/ 547170 h 1094340"/>
                <a:gd name="connsiteX1-13" fmla="*/ 547170 w 1094340"/>
                <a:gd name="connsiteY1-14" fmla="*/ 1094340 h 1094340"/>
                <a:gd name="connsiteX2-15" fmla="*/ 0 w 1094340"/>
                <a:gd name="connsiteY2-16" fmla="*/ 547170 h 1094340"/>
                <a:gd name="connsiteX3-17" fmla="*/ 547170 w 1094340"/>
                <a:gd name="connsiteY3-18" fmla="*/ 0 h 1094340"/>
                <a:gd name="connsiteX4-19" fmla="*/ 1019092 w 1094340"/>
                <a:gd name="connsiteY4-20" fmla="*/ 481447 h 1094340"/>
                <a:gd name="connsiteX0-21" fmla="*/ 1015759 w 1019092"/>
                <a:gd name="connsiteY0-22" fmla="*/ 623370 h 1094340"/>
                <a:gd name="connsiteX1-23" fmla="*/ 547170 w 1019092"/>
                <a:gd name="connsiteY1-24" fmla="*/ 1094340 h 1094340"/>
                <a:gd name="connsiteX2-25" fmla="*/ 0 w 1019092"/>
                <a:gd name="connsiteY2-26" fmla="*/ 547170 h 1094340"/>
                <a:gd name="connsiteX3-27" fmla="*/ 547170 w 1019092"/>
                <a:gd name="connsiteY3-28" fmla="*/ 0 h 1094340"/>
                <a:gd name="connsiteX4-29" fmla="*/ 1019092 w 1019092"/>
                <a:gd name="connsiteY4-30" fmla="*/ 481447 h 10943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092" h="1094340">
                  <a:moveTo>
                    <a:pt x="1015759" y="623370"/>
                  </a:moveTo>
                  <a:lnTo>
                    <a:pt x="547170" y="1094340"/>
                  </a:lnTo>
                  <a:lnTo>
                    <a:pt x="0" y="547170"/>
                  </a:lnTo>
                  <a:lnTo>
                    <a:pt x="547170" y="0"/>
                  </a:lnTo>
                  <a:lnTo>
                    <a:pt x="1019092" y="481447"/>
                  </a:lnTo>
                </a:path>
              </a:pathLst>
            </a:cu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椭圆 138"/>
            <p:cNvSpPr/>
            <p:nvPr>
              <p:custDataLst>
                <p:tags r:id="rId29"/>
              </p:custDataLst>
            </p:nvPr>
          </p:nvSpPr>
          <p:spPr>
            <a:xfrm>
              <a:off x="6425407" y="2749362"/>
              <a:ext cx="72498" cy="7249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椭圆 139"/>
            <p:cNvSpPr/>
            <p:nvPr>
              <p:custDataLst>
                <p:tags r:id="rId30"/>
              </p:custDataLst>
            </p:nvPr>
          </p:nvSpPr>
          <p:spPr>
            <a:xfrm>
              <a:off x="6425407" y="2907142"/>
              <a:ext cx="72498" cy="7249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41" name="效率_速度_加速_加快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5599842" y="2649995"/>
              <a:ext cx="590715" cy="411127"/>
              <a:chOff x="18285619" y="22711567"/>
              <a:chExt cx="1527175" cy="866756"/>
            </a:xfrm>
            <a:solidFill>
              <a:schemeClr val="accent2"/>
            </a:solidFill>
          </p:grpSpPr>
          <p:sp>
            <p:nvSpPr>
              <p:cNvPr id="142" name="PA-任意多边形: 形状 1486"/>
              <p:cNvSpPr/>
              <p:nvPr>
                <p:custDataLst>
                  <p:tags r:id="rId32"/>
                </p:custDataLst>
              </p:nvPr>
            </p:nvSpPr>
            <p:spPr>
              <a:xfrm>
                <a:off x="18742835" y="22914769"/>
                <a:ext cx="612775" cy="5238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  <a:gd name="connsiteX10" fmla="*/ 57050 w 205382"/>
                  <a:gd name="connsiteY10" fmla="*/ 57050 w 205382"/>
                  <a:gd name="connsiteX11" fmla="*/ 57050 w 205382"/>
                  <a:gd name="connsiteY11" fmla="*/ 57050 w 205382"/>
                  <a:gd name="connsiteX12" fmla="*/ 57050 w 205382"/>
                  <a:gd name="connsiteY12" fmla="*/ 57050 w 205382"/>
                  <a:gd name="connsiteX13" fmla="*/ 57050 w 205382"/>
                  <a:gd name="connsiteY13" fmla="*/ 57050 w 205382"/>
                  <a:gd name="connsiteX14" fmla="*/ 57050 w 205382"/>
                  <a:gd name="connsiteY14" fmla="*/ 57050 w 205382"/>
                  <a:gd name="connsiteX15" fmla="*/ 57050 w 205382"/>
                  <a:gd name="connsiteY15" fmla="*/ 57050 w 205382"/>
                  <a:gd name="connsiteX16" fmla="*/ 57050 w 205382"/>
                  <a:gd name="connsiteY16" fmla="*/ 57050 w 205382"/>
                  <a:gd name="connsiteX17" fmla="*/ 57050 w 205382"/>
                  <a:gd name="connsiteY17" fmla="*/ 57050 w 205382"/>
                  <a:gd name="connsiteX18" fmla="*/ 57050 w 205382"/>
                  <a:gd name="connsiteY18" fmla="*/ 57050 w 205382"/>
                  <a:gd name="connsiteX19" fmla="*/ 57050 w 205382"/>
                  <a:gd name="connsiteY19" fmla="*/ 57050 w 205382"/>
                  <a:gd name="connsiteX20" fmla="*/ 57050 w 205382"/>
                  <a:gd name="connsiteY20" fmla="*/ 57050 w 205382"/>
                  <a:gd name="connsiteX21" fmla="*/ 57050 w 205382"/>
                  <a:gd name="connsiteY21" fmla="*/ 57050 w 205382"/>
                  <a:gd name="connsiteX22" fmla="*/ 57050 w 205382"/>
                  <a:gd name="connsiteY22" fmla="*/ 57050 w 205382"/>
                  <a:gd name="connsiteX23" fmla="*/ 57050 w 205382"/>
                  <a:gd name="connsiteY23" fmla="*/ 57050 w 205382"/>
                  <a:gd name="connsiteX24" fmla="*/ 57050 w 205382"/>
                  <a:gd name="connsiteY24" fmla="*/ 57050 w 205382"/>
                  <a:gd name="connsiteX25" fmla="*/ 57050 w 205382"/>
                  <a:gd name="connsiteY25" fmla="*/ 57050 w 205382"/>
                  <a:gd name="connsiteX26" fmla="*/ 57050 w 205382"/>
                  <a:gd name="connsiteY26" fmla="*/ 57050 w 205382"/>
                  <a:gd name="connsiteX27" fmla="*/ 57050 w 205382"/>
                  <a:gd name="connsiteY27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12775" h="523875">
                    <a:moveTo>
                      <a:pt x="522672" y="91650"/>
                    </a:moveTo>
                    <a:cubicBezTo>
                      <a:pt x="465512" y="34496"/>
                      <a:pt x="387995" y="2384"/>
                      <a:pt x="307165" y="2381"/>
                    </a:cubicBezTo>
                    <a:cubicBezTo>
                      <a:pt x="138830" y="2391"/>
                      <a:pt x="2372" y="138859"/>
                      <a:pt x="2381" y="307194"/>
                    </a:cubicBezTo>
                    <a:cubicBezTo>
                      <a:pt x="2384" y="388023"/>
                      <a:pt x="34493" y="465541"/>
                      <a:pt x="91646" y="522700"/>
                    </a:cubicBezTo>
                    <a:lnTo>
                      <a:pt x="127562" y="486785"/>
                    </a:lnTo>
                    <a:cubicBezTo>
                      <a:pt x="85998" y="445446"/>
                      <a:pt x="60135" y="390922"/>
                      <a:pt x="54410" y="332581"/>
                    </a:cubicBezTo>
                    <a:lnTo>
                      <a:pt x="103965" y="332581"/>
                    </a:lnTo>
                    <a:lnTo>
                      <a:pt x="103965" y="281781"/>
                    </a:lnTo>
                    <a:lnTo>
                      <a:pt x="54461" y="281781"/>
                    </a:lnTo>
                    <a:cubicBezTo>
                      <a:pt x="59420" y="232150"/>
                      <a:pt x="78959" y="185096"/>
                      <a:pt x="110620" y="146552"/>
                    </a:cubicBezTo>
                    <a:lnTo>
                      <a:pt x="145520" y="181451"/>
                    </a:lnTo>
                    <a:lnTo>
                      <a:pt x="181435" y="145536"/>
                    </a:lnTo>
                    <a:lnTo>
                      <a:pt x="146536" y="110636"/>
                    </a:lnTo>
                    <a:cubicBezTo>
                      <a:pt x="185080" y="78975"/>
                      <a:pt x="232134" y="59436"/>
                      <a:pt x="281765" y="54477"/>
                    </a:cubicBezTo>
                    <a:lnTo>
                      <a:pt x="281765" y="103981"/>
                    </a:lnTo>
                    <a:lnTo>
                      <a:pt x="332565" y="103981"/>
                    </a:lnTo>
                    <a:lnTo>
                      <a:pt x="332565" y="54477"/>
                    </a:lnTo>
                    <a:cubicBezTo>
                      <a:pt x="382197" y="59436"/>
                      <a:pt x="429250" y="78975"/>
                      <a:pt x="467795" y="110636"/>
                    </a:cubicBezTo>
                    <a:lnTo>
                      <a:pt x="441608" y="136823"/>
                    </a:lnTo>
                    <a:lnTo>
                      <a:pt x="477523" y="172739"/>
                    </a:lnTo>
                    <a:lnTo>
                      <a:pt x="503711" y="146552"/>
                    </a:lnTo>
                    <a:cubicBezTo>
                      <a:pt x="535372" y="185096"/>
                      <a:pt x="554911" y="232150"/>
                      <a:pt x="559870" y="281781"/>
                    </a:cubicBezTo>
                    <a:lnTo>
                      <a:pt x="510365" y="281781"/>
                    </a:lnTo>
                    <a:lnTo>
                      <a:pt x="510365" y="332581"/>
                    </a:lnTo>
                    <a:lnTo>
                      <a:pt x="559921" y="332581"/>
                    </a:lnTo>
                    <a:cubicBezTo>
                      <a:pt x="554196" y="390922"/>
                      <a:pt x="528333" y="445446"/>
                      <a:pt x="486769" y="486785"/>
                    </a:cubicBezTo>
                    <a:lnTo>
                      <a:pt x="522684" y="522700"/>
                    </a:lnTo>
                    <a:cubicBezTo>
                      <a:pt x="641712" y="403666"/>
                      <a:pt x="641706" y="210677"/>
                      <a:pt x="522672" y="9165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PA-任意多边形: 形状 1487"/>
              <p:cNvSpPr/>
              <p:nvPr>
                <p:custDataLst>
                  <p:tags r:id="rId33"/>
                </p:custDataLst>
              </p:nvPr>
            </p:nvSpPr>
            <p:spPr>
              <a:xfrm>
                <a:off x="18971419" y="23074611"/>
                <a:ext cx="225425" cy="22542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  <a:gd name="connsiteX10" fmla="*/ 57050 w 205382"/>
                  <a:gd name="connsiteY10" fmla="*/ 57050 w 205382"/>
                  <a:gd name="connsiteX11" fmla="*/ 57050 w 205382"/>
                  <a:gd name="connsiteY11" fmla="*/ 57050 w 205382"/>
                  <a:gd name="connsiteX12" fmla="*/ 57050 w 205382"/>
                  <a:gd name="connsiteY12" fmla="*/ 57050 w 205382"/>
                  <a:gd name="connsiteX13" fmla="*/ 57050 w 205382"/>
                  <a:gd name="connsiteY13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5425" h="225425">
                    <a:moveTo>
                      <a:pt x="223564" y="38297"/>
                    </a:moveTo>
                    <a:lnTo>
                      <a:pt x="187649" y="2381"/>
                    </a:lnTo>
                    <a:lnTo>
                      <a:pt x="111220" y="78759"/>
                    </a:lnTo>
                    <a:cubicBezTo>
                      <a:pt x="101054" y="73787"/>
                      <a:pt x="89897" y="71184"/>
                      <a:pt x="78581" y="71139"/>
                    </a:cubicBezTo>
                    <a:cubicBezTo>
                      <a:pt x="36497" y="71139"/>
                      <a:pt x="2381" y="105254"/>
                      <a:pt x="2381" y="147339"/>
                    </a:cubicBezTo>
                    <a:cubicBezTo>
                      <a:pt x="2381" y="189424"/>
                      <a:pt x="36497" y="223539"/>
                      <a:pt x="78581" y="223539"/>
                    </a:cubicBezTo>
                    <a:cubicBezTo>
                      <a:pt x="120666" y="223539"/>
                      <a:pt x="154781" y="189424"/>
                      <a:pt x="154781" y="147339"/>
                    </a:cubicBezTo>
                    <a:cubicBezTo>
                      <a:pt x="154737" y="136023"/>
                      <a:pt x="152133" y="124866"/>
                      <a:pt x="147161" y="114700"/>
                    </a:cubicBezTo>
                    <a:lnTo>
                      <a:pt x="223564" y="38297"/>
                    </a:lnTo>
                    <a:close/>
                    <a:moveTo>
                      <a:pt x="78581" y="172739"/>
                    </a:moveTo>
                    <a:cubicBezTo>
                      <a:pt x="64554" y="172739"/>
                      <a:pt x="53181" y="161366"/>
                      <a:pt x="53181" y="147339"/>
                    </a:cubicBezTo>
                    <a:cubicBezTo>
                      <a:pt x="53181" y="133312"/>
                      <a:pt x="64554" y="121939"/>
                      <a:pt x="78581" y="121939"/>
                    </a:cubicBezTo>
                    <a:cubicBezTo>
                      <a:pt x="92608" y="121939"/>
                      <a:pt x="103981" y="133312"/>
                      <a:pt x="103981" y="147339"/>
                    </a:cubicBezTo>
                    <a:cubicBezTo>
                      <a:pt x="103981" y="161366"/>
                      <a:pt x="92608" y="172739"/>
                      <a:pt x="78581" y="17273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PA-任意多边形: 形状 1488"/>
              <p:cNvSpPr/>
              <p:nvPr>
                <p:custDataLst>
                  <p:tags r:id="rId34"/>
                </p:custDataLst>
              </p:nvPr>
            </p:nvSpPr>
            <p:spPr>
              <a:xfrm>
                <a:off x="18946019" y="23397369"/>
                <a:ext cx="206375" cy="539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53975">
                    <a:moveTo>
                      <a:pt x="2381" y="2381"/>
                    </a:moveTo>
                    <a:lnTo>
                      <a:pt x="205581" y="2381"/>
                    </a:lnTo>
                    <a:lnTo>
                      <a:pt x="205581" y="53181"/>
                    </a:lnTo>
                    <a:lnTo>
                      <a:pt x="2381" y="531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5" name="PA-任意多边形: 形状 1489"/>
              <p:cNvSpPr/>
              <p:nvPr>
                <p:custDataLst>
                  <p:tags r:id="rId35"/>
                </p:custDataLst>
              </p:nvPr>
            </p:nvSpPr>
            <p:spPr>
              <a:xfrm>
                <a:off x="18285619" y="22711567"/>
                <a:ext cx="1527175" cy="3333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7175" h="333375">
                    <a:moveTo>
                      <a:pt x="1470171" y="228570"/>
                    </a:moveTo>
                    <a:cubicBezTo>
                      <a:pt x="1264437" y="81050"/>
                      <a:pt x="1017540" y="1926"/>
                      <a:pt x="764381" y="2383"/>
                    </a:cubicBezTo>
                    <a:cubicBezTo>
                      <a:pt x="511223" y="1926"/>
                      <a:pt x="264325" y="81050"/>
                      <a:pt x="58591" y="228570"/>
                    </a:cubicBezTo>
                    <a:lnTo>
                      <a:pt x="2381" y="268702"/>
                    </a:lnTo>
                    <a:lnTo>
                      <a:pt x="2381" y="331135"/>
                    </a:lnTo>
                    <a:lnTo>
                      <a:pt x="88106" y="269921"/>
                    </a:lnTo>
                    <a:cubicBezTo>
                      <a:pt x="492636" y="-19099"/>
                      <a:pt x="1036126" y="-19099"/>
                      <a:pt x="1440656" y="269921"/>
                    </a:cubicBezTo>
                    <a:lnTo>
                      <a:pt x="1526381" y="331135"/>
                    </a:lnTo>
                    <a:lnTo>
                      <a:pt x="1526381" y="268702"/>
                    </a:lnTo>
                    <a:lnTo>
                      <a:pt x="1470171" y="2285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6" name="PA-任意多边形: 形状 1490"/>
              <p:cNvSpPr/>
              <p:nvPr>
                <p:custDataLst>
                  <p:tags r:id="rId36"/>
                </p:custDataLst>
              </p:nvPr>
            </p:nvSpPr>
            <p:spPr>
              <a:xfrm>
                <a:off x="19403219" y="22889369"/>
                <a:ext cx="53975" cy="539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5" h="53975">
                    <a:moveTo>
                      <a:pt x="2381" y="2381"/>
                    </a:moveTo>
                    <a:lnTo>
                      <a:pt x="53181" y="2381"/>
                    </a:lnTo>
                    <a:lnTo>
                      <a:pt x="53181" y="53181"/>
                    </a:lnTo>
                    <a:lnTo>
                      <a:pt x="2381" y="531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7" name="PA-任意多边形: 形状 1491"/>
              <p:cNvSpPr/>
              <p:nvPr>
                <p:custDataLst>
                  <p:tags r:id="rId37"/>
                </p:custDataLst>
              </p:nvPr>
            </p:nvSpPr>
            <p:spPr>
              <a:xfrm>
                <a:off x="18641219" y="22889369"/>
                <a:ext cx="53975" cy="539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5" h="53975">
                    <a:moveTo>
                      <a:pt x="2381" y="2381"/>
                    </a:moveTo>
                    <a:lnTo>
                      <a:pt x="53181" y="2381"/>
                    </a:lnTo>
                    <a:lnTo>
                      <a:pt x="53181" y="53181"/>
                    </a:lnTo>
                    <a:lnTo>
                      <a:pt x="2381" y="531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8" name="PA-任意多边形: 形状 1492"/>
              <p:cNvSpPr/>
              <p:nvPr>
                <p:custDataLst>
                  <p:tags r:id="rId38"/>
                </p:custDataLst>
              </p:nvPr>
            </p:nvSpPr>
            <p:spPr>
              <a:xfrm>
                <a:off x="18285619" y="22813148"/>
                <a:ext cx="1527175" cy="765175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  <a:gd name="connsiteX10" fmla="*/ 57050 w 205382"/>
                  <a:gd name="connsiteY10" fmla="*/ 57050 w 205382"/>
                  <a:gd name="connsiteX11" fmla="*/ 57050 w 205382"/>
                  <a:gd name="connsiteY11" fmla="*/ 57050 w 205382"/>
                  <a:gd name="connsiteX12" fmla="*/ 57050 w 205382"/>
                  <a:gd name="connsiteY12" fmla="*/ 57050 w 205382"/>
                  <a:gd name="connsiteX13" fmla="*/ 57050 w 205382"/>
                  <a:gd name="connsiteY13" fmla="*/ 57050 w 205382"/>
                  <a:gd name="connsiteX14" fmla="*/ 57050 w 205382"/>
                  <a:gd name="connsiteY14" fmla="*/ 57050 w 205382"/>
                  <a:gd name="connsiteX15" fmla="*/ 57050 w 205382"/>
                  <a:gd name="connsiteY15" fmla="*/ 57050 w 205382"/>
                  <a:gd name="connsiteX16" fmla="*/ 57050 w 205382"/>
                  <a:gd name="connsiteY16" fmla="*/ 57050 w 205382"/>
                  <a:gd name="connsiteX17" fmla="*/ 57050 w 205382"/>
                  <a:gd name="connsiteY17" fmla="*/ 57050 w 205382"/>
                  <a:gd name="connsiteX18" fmla="*/ 57050 w 205382"/>
                  <a:gd name="connsiteY18" fmla="*/ 57050 w 205382"/>
                  <a:gd name="connsiteX19" fmla="*/ 57050 w 205382"/>
                  <a:gd name="connsiteY19" fmla="*/ 57050 w 205382"/>
                  <a:gd name="connsiteX20" fmla="*/ 57050 w 205382"/>
                  <a:gd name="connsiteY20" fmla="*/ 57050 w 205382"/>
                  <a:gd name="connsiteX21" fmla="*/ 57050 w 205382"/>
                  <a:gd name="connsiteY21" fmla="*/ 57050 w 205382"/>
                  <a:gd name="connsiteX22" fmla="*/ 57050 w 205382"/>
                  <a:gd name="connsiteY22" fmla="*/ 57050 w 205382"/>
                  <a:gd name="connsiteX23" fmla="*/ 57050 w 205382"/>
                  <a:gd name="connsiteY23" fmla="*/ 57050 w 205382"/>
                  <a:gd name="connsiteX24" fmla="*/ 57050 w 205382"/>
                  <a:gd name="connsiteY24" fmla="*/ 57050 w 205382"/>
                  <a:gd name="connsiteX25" fmla="*/ 57050 w 205382"/>
                  <a:gd name="connsiteY25" fmla="*/ 57050 w 205382"/>
                  <a:gd name="connsiteX26" fmla="*/ 57050 w 205382"/>
                  <a:gd name="connsiteY26" fmla="*/ 57050 w 205382"/>
                  <a:gd name="connsiteX27" fmla="*/ 57050 w 205382"/>
                  <a:gd name="connsiteY27" fmla="*/ 57050 w 205382"/>
                  <a:gd name="connsiteX28" fmla="*/ 57050 w 205382"/>
                  <a:gd name="connsiteY28" fmla="*/ 57050 w 205382"/>
                  <a:gd name="connsiteX29" fmla="*/ 57050 w 205382"/>
                  <a:gd name="connsiteY29" fmla="*/ 57050 w 205382"/>
                  <a:gd name="connsiteX30" fmla="*/ 57050 w 205382"/>
                  <a:gd name="connsiteY30" fmla="*/ 57050 w 205382"/>
                  <a:gd name="connsiteX31" fmla="*/ 57050 w 205382"/>
                  <a:gd name="connsiteY31" fmla="*/ 57050 w 205382"/>
                  <a:gd name="connsiteX32" fmla="*/ 57050 w 205382"/>
                  <a:gd name="connsiteY32" fmla="*/ 57050 w 205382"/>
                  <a:gd name="connsiteX33" fmla="*/ 57050 w 205382"/>
                  <a:gd name="connsiteY33" fmla="*/ 57050 w 205382"/>
                  <a:gd name="connsiteX34" fmla="*/ 57050 w 205382"/>
                  <a:gd name="connsiteY34" fmla="*/ 57050 w 205382"/>
                  <a:gd name="connsiteX35" fmla="*/ 57050 w 205382"/>
                  <a:gd name="connsiteY35" fmla="*/ 57050 w 205382"/>
                  <a:gd name="connsiteX36" fmla="*/ 57050 w 205382"/>
                  <a:gd name="connsiteY36" fmla="*/ 57050 w 205382"/>
                  <a:gd name="connsiteX37" fmla="*/ 57050 w 205382"/>
                  <a:gd name="connsiteY37" fmla="*/ 57050 w 205382"/>
                  <a:gd name="connsiteX38" fmla="*/ 57050 w 205382"/>
                  <a:gd name="connsiteY38" fmla="*/ 57050 w 205382"/>
                  <a:gd name="connsiteX39" fmla="*/ 57050 w 205382"/>
                  <a:gd name="connsiteY39" fmla="*/ 57050 w 205382"/>
                  <a:gd name="connsiteX40" fmla="*/ 57050 w 205382"/>
                  <a:gd name="connsiteY40" fmla="*/ 57050 w 205382"/>
                  <a:gd name="connsiteX41" fmla="*/ 57050 w 205382"/>
                  <a:gd name="connsiteY41" fmla="*/ 57050 w 205382"/>
                  <a:gd name="connsiteX42" fmla="*/ 57050 w 205382"/>
                  <a:gd name="connsiteY42" fmla="*/ 57050 w 205382"/>
                  <a:gd name="connsiteX43" fmla="*/ 57050 w 205382"/>
                  <a:gd name="connsiteY43" fmla="*/ 57050 w 205382"/>
                  <a:gd name="connsiteX44" fmla="*/ 57050 w 205382"/>
                  <a:gd name="connsiteY44" fmla="*/ 57050 w 205382"/>
                  <a:gd name="connsiteX45" fmla="*/ 57050 w 205382"/>
                  <a:gd name="connsiteY45" fmla="*/ 57050 w 205382"/>
                  <a:gd name="connsiteX46" fmla="*/ 57050 w 205382"/>
                  <a:gd name="connsiteY46" fmla="*/ 57050 w 205382"/>
                  <a:gd name="connsiteX47" fmla="*/ 57050 w 205382"/>
                  <a:gd name="connsiteY47" fmla="*/ 57050 w 205382"/>
                  <a:gd name="connsiteX48" fmla="*/ 57050 w 205382"/>
                  <a:gd name="connsiteY48" fmla="*/ 57050 w 205382"/>
                  <a:gd name="connsiteX49" fmla="*/ 57050 w 205382"/>
                  <a:gd name="connsiteY49" fmla="*/ 57050 w 205382"/>
                  <a:gd name="connsiteX50" fmla="*/ 57050 w 205382"/>
                  <a:gd name="connsiteY50" fmla="*/ 57050 w 205382"/>
                  <a:gd name="connsiteX51" fmla="*/ 57050 w 205382"/>
                  <a:gd name="connsiteY51" fmla="*/ 57050 w 205382"/>
                  <a:gd name="connsiteX52" fmla="*/ 57050 w 205382"/>
                  <a:gd name="connsiteY52" fmla="*/ 57050 w 205382"/>
                  <a:gd name="connsiteX53" fmla="*/ 57050 w 205382"/>
                  <a:gd name="connsiteY53" fmla="*/ 57050 w 205382"/>
                  <a:gd name="connsiteX54" fmla="*/ 57050 w 205382"/>
                  <a:gd name="connsiteY54" fmla="*/ 57050 w 205382"/>
                  <a:gd name="connsiteX55" fmla="*/ 57050 w 205382"/>
                  <a:gd name="connsiteY55" fmla="*/ 57050 w 205382"/>
                  <a:gd name="connsiteX56" fmla="*/ 57050 w 205382"/>
                  <a:gd name="connsiteY56" fmla="*/ 57050 w 205382"/>
                  <a:gd name="connsiteX57" fmla="*/ 57050 w 205382"/>
                  <a:gd name="connsiteY57" fmla="*/ 57050 w 205382"/>
                  <a:gd name="connsiteX58" fmla="*/ 57050 w 205382"/>
                  <a:gd name="connsiteY58" fmla="*/ 57050 w 205382"/>
                  <a:gd name="connsiteX59" fmla="*/ 57050 w 205382"/>
                  <a:gd name="connsiteY59" fmla="*/ 57050 w 205382"/>
                  <a:gd name="connsiteX60" fmla="*/ 57050 w 205382"/>
                  <a:gd name="connsiteY60" fmla="*/ 57050 w 205382"/>
                  <a:gd name="connsiteX61" fmla="*/ 57050 w 205382"/>
                  <a:gd name="connsiteY61" fmla="*/ 57050 w 205382"/>
                  <a:gd name="connsiteX62" fmla="*/ 57050 w 205382"/>
                  <a:gd name="connsiteY62" fmla="*/ 57050 w 205382"/>
                  <a:gd name="connsiteX63" fmla="*/ 57050 w 205382"/>
                  <a:gd name="connsiteY63" fmla="*/ 57050 w 205382"/>
                  <a:gd name="connsiteX64" fmla="*/ 57050 w 205382"/>
                  <a:gd name="connsiteY64" fmla="*/ 57050 w 205382"/>
                  <a:gd name="connsiteX65" fmla="*/ 57050 w 205382"/>
                  <a:gd name="connsiteY65" fmla="*/ 57050 w 205382"/>
                  <a:gd name="connsiteX66" fmla="*/ 57050 w 205382"/>
                  <a:gd name="connsiteY66" fmla="*/ 57050 w 205382"/>
                  <a:gd name="connsiteX67" fmla="*/ 57050 w 205382"/>
                  <a:gd name="connsiteY67" fmla="*/ 57050 w 205382"/>
                  <a:gd name="connsiteX68" fmla="*/ 57050 w 205382"/>
                  <a:gd name="connsiteY68" fmla="*/ 57050 w 205382"/>
                  <a:gd name="connsiteX69" fmla="*/ 57050 w 205382"/>
                  <a:gd name="connsiteY69" fmla="*/ 57050 w 205382"/>
                  <a:gd name="connsiteX70" fmla="*/ 57050 w 205382"/>
                  <a:gd name="connsiteY70" fmla="*/ 57050 w 205382"/>
                  <a:gd name="connsiteX71" fmla="*/ 57050 w 205382"/>
                  <a:gd name="connsiteY71" fmla="*/ 57050 w 205382"/>
                  <a:gd name="connsiteX72" fmla="*/ 57050 w 205382"/>
                  <a:gd name="connsiteY72" fmla="*/ 57050 w 205382"/>
                  <a:gd name="connsiteX73" fmla="*/ 57050 w 205382"/>
                  <a:gd name="connsiteY73" fmla="*/ 57050 w 205382"/>
                  <a:gd name="connsiteX74" fmla="*/ 57050 w 205382"/>
                  <a:gd name="connsiteY74" fmla="*/ 57050 w 205382"/>
                  <a:gd name="connsiteX75" fmla="*/ 57050 w 205382"/>
                  <a:gd name="connsiteY75" fmla="*/ 57050 w 205382"/>
                  <a:gd name="connsiteX76" fmla="*/ 57050 w 205382"/>
                  <a:gd name="connsiteY76" fmla="*/ 57050 w 205382"/>
                  <a:gd name="connsiteX77" fmla="*/ 57050 w 205382"/>
                  <a:gd name="connsiteY77" fmla="*/ 57050 w 205382"/>
                  <a:gd name="connsiteX78" fmla="*/ 57050 w 205382"/>
                  <a:gd name="connsiteY78" fmla="*/ 57050 w 205382"/>
                  <a:gd name="connsiteX79" fmla="*/ 57050 w 205382"/>
                  <a:gd name="connsiteY79" fmla="*/ 57050 w 205382"/>
                  <a:gd name="connsiteX80" fmla="*/ 57050 w 205382"/>
                  <a:gd name="connsiteY80" fmla="*/ 57050 w 205382"/>
                  <a:gd name="connsiteX81" fmla="*/ 57050 w 205382"/>
                  <a:gd name="connsiteY81" fmla="*/ 57050 w 205382"/>
                  <a:gd name="connsiteX82" fmla="*/ 57050 w 205382"/>
                  <a:gd name="connsiteY82" fmla="*/ 57050 w 205382"/>
                  <a:gd name="connsiteX83" fmla="*/ 57050 w 205382"/>
                  <a:gd name="connsiteY83" fmla="*/ 57050 w 205382"/>
                  <a:gd name="connsiteX84" fmla="*/ 57050 w 205382"/>
                  <a:gd name="connsiteY84" fmla="*/ 57050 w 205382"/>
                  <a:gd name="connsiteX85" fmla="*/ 57050 w 205382"/>
                  <a:gd name="connsiteY85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527175" h="765175">
                    <a:moveTo>
                      <a:pt x="1117441" y="609614"/>
                    </a:moveTo>
                    <a:cubicBezTo>
                      <a:pt x="1161704" y="644143"/>
                      <a:pt x="1216247" y="662866"/>
                      <a:pt x="1272381" y="662802"/>
                    </a:cubicBezTo>
                    <a:cubicBezTo>
                      <a:pt x="1412662" y="662802"/>
                      <a:pt x="1526381" y="549083"/>
                      <a:pt x="1526381" y="408802"/>
                    </a:cubicBezTo>
                    <a:cubicBezTo>
                      <a:pt x="1526381" y="268521"/>
                      <a:pt x="1412662" y="154802"/>
                      <a:pt x="1272381" y="154802"/>
                    </a:cubicBezTo>
                    <a:cubicBezTo>
                      <a:pt x="1216149" y="154732"/>
                      <a:pt x="1161517" y="173512"/>
                      <a:pt x="1117213" y="208142"/>
                    </a:cubicBezTo>
                    <a:cubicBezTo>
                      <a:pt x="1006881" y="13280"/>
                      <a:pt x="759476" y="-55250"/>
                      <a:pt x="564610" y="55082"/>
                    </a:cubicBezTo>
                    <a:cubicBezTo>
                      <a:pt x="500663" y="91289"/>
                      <a:pt x="447754" y="144194"/>
                      <a:pt x="411550" y="208142"/>
                    </a:cubicBezTo>
                    <a:cubicBezTo>
                      <a:pt x="367246" y="173512"/>
                      <a:pt x="312614" y="154732"/>
                      <a:pt x="256381" y="154802"/>
                    </a:cubicBezTo>
                    <a:cubicBezTo>
                      <a:pt x="116100" y="154802"/>
                      <a:pt x="2381" y="268521"/>
                      <a:pt x="2381" y="408802"/>
                    </a:cubicBezTo>
                    <a:cubicBezTo>
                      <a:pt x="2381" y="549083"/>
                      <a:pt x="116100" y="662802"/>
                      <a:pt x="256381" y="662802"/>
                    </a:cubicBezTo>
                    <a:cubicBezTo>
                      <a:pt x="312515" y="662850"/>
                      <a:pt x="367052" y="644130"/>
                      <a:pt x="411321" y="609614"/>
                    </a:cubicBezTo>
                    <a:cubicBezTo>
                      <a:pt x="433683" y="648775"/>
                      <a:pt x="462432" y="683922"/>
                      <a:pt x="496386" y="713602"/>
                    </a:cubicBezTo>
                    <a:lnTo>
                      <a:pt x="2381" y="713602"/>
                    </a:lnTo>
                    <a:lnTo>
                      <a:pt x="2381" y="764402"/>
                    </a:lnTo>
                    <a:lnTo>
                      <a:pt x="1526381" y="764402"/>
                    </a:lnTo>
                    <a:lnTo>
                      <a:pt x="1526381" y="713602"/>
                    </a:lnTo>
                    <a:lnTo>
                      <a:pt x="1032377" y="713602"/>
                    </a:lnTo>
                    <a:cubicBezTo>
                      <a:pt x="1066330" y="683925"/>
                      <a:pt x="1095080" y="648778"/>
                      <a:pt x="1117441" y="609614"/>
                    </a:cubicBezTo>
                    <a:close/>
                    <a:moveTo>
                      <a:pt x="1272381" y="205602"/>
                    </a:moveTo>
                    <a:cubicBezTo>
                      <a:pt x="1384605" y="205497"/>
                      <a:pt x="1475667" y="296385"/>
                      <a:pt x="1475772" y="408612"/>
                    </a:cubicBezTo>
                    <a:cubicBezTo>
                      <a:pt x="1475877" y="520838"/>
                      <a:pt x="1384989" y="611897"/>
                      <a:pt x="1272762" y="612002"/>
                    </a:cubicBezTo>
                    <a:cubicBezTo>
                      <a:pt x="1224175" y="612047"/>
                      <a:pt x="1177182" y="594682"/>
                      <a:pt x="1140298" y="563056"/>
                    </a:cubicBezTo>
                    <a:cubicBezTo>
                      <a:pt x="1142229" y="558433"/>
                      <a:pt x="1143600" y="553658"/>
                      <a:pt x="1145378" y="548985"/>
                    </a:cubicBezTo>
                    <a:cubicBezTo>
                      <a:pt x="1147385" y="543625"/>
                      <a:pt x="1149417" y="538266"/>
                      <a:pt x="1151169" y="532830"/>
                    </a:cubicBezTo>
                    <a:cubicBezTo>
                      <a:pt x="1153836" y="524626"/>
                      <a:pt x="1156021" y="516346"/>
                      <a:pt x="1158154" y="508014"/>
                    </a:cubicBezTo>
                    <a:cubicBezTo>
                      <a:pt x="1159475" y="502782"/>
                      <a:pt x="1160974" y="497575"/>
                      <a:pt x="1162091" y="492292"/>
                    </a:cubicBezTo>
                    <a:cubicBezTo>
                      <a:pt x="1164022" y="483097"/>
                      <a:pt x="1165393" y="473801"/>
                      <a:pt x="1166663" y="464479"/>
                    </a:cubicBezTo>
                    <a:cubicBezTo>
                      <a:pt x="1167298" y="459958"/>
                      <a:pt x="1168213" y="455487"/>
                      <a:pt x="1168670" y="450915"/>
                    </a:cubicBezTo>
                    <a:cubicBezTo>
                      <a:pt x="1170099" y="436923"/>
                      <a:pt x="1170804" y="422867"/>
                      <a:pt x="1170778" y="408802"/>
                    </a:cubicBezTo>
                    <a:cubicBezTo>
                      <a:pt x="1170638" y="352773"/>
                      <a:pt x="1215949" y="307243"/>
                      <a:pt x="1271975" y="307104"/>
                    </a:cubicBezTo>
                    <a:cubicBezTo>
                      <a:pt x="1285377" y="307072"/>
                      <a:pt x="1298654" y="309694"/>
                      <a:pt x="1311037" y="314822"/>
                    </a:cubicBezTo>
                    <a:lnTo>
                      <a:pt x="1252061" y="393562"/>
                    </a:lnTo>
                    <a:lnTo>
                      <a:pt x="1252417" y="393816"/>
                    </a:lnTo>
                    <a:cubicBezTo>
                      <a:pt x="1249004" y="398077"/>
                      <a:pt x="1247092" y="403344"/>
                      <a:pt x="1246981" y="408802"/>
                    </a:cubicBezTo>
                    <a:cubicBezTo>
                      <a:pt x="1246981" y="422829"/>
                      <a:pt x="1258354" y="434202"/>
                      <a:pt x="1272381" y="434202"/>
                    </a:cubicBezTo>
                    <a:cubicBezTo>
                      <a:pt x="1280316" y="434110"/>
                      <a:pt x="1287732" y="430243"/>
                      <a:pt x="1292346" y="423788"/>
                    </a:cubicBezTo>
                    <a:lnTo>
                      <a:pt x="1292701" y="424042"/>
                    </a:lnTo>
                    <a:lnTo>
                      <a:pt x="1351426" y="345759"/>
                    </a:lnTo>
                    <a:cubicBezTo>
                      <a:pt x="1384065" y="385888"/>
                      <a:pt x="1380954" y="444226"/>
                      <a:pt x="1344238" y="480659"/>
                    </a:cubicBezTo>
                    <a:lnTo>
                      <a:pt x="1380154" y="516574"/>
                    </a:lnTo>
                    <a:cubicBezTo>
                      <a:pt x="1440574" y="457976"/>
                      <a:pt x="1442050" y="361491"/>
                      <a:pt x="1383449" y="301074"/>
                    </a:cubicBezTo>
                    <a:cubicBezTo>
                      <a:pt x="1324851" y="240654"/>
                      <a:pt x="1228366" y="239178"/>
                      <a:pt x="1167949" y="297779"/>
                    </a:cubicBezTo>
                    <a:cubicBezTo>
                      <a:pt x="1164346" y="301274"/>
                      <a:pt x="1160917" y="304945"/>
                      <a:pt x="1157675" y="308780"/>
                    </a:cubicBezTo>
                    <a:cubicBezTo>
                      <a:pt x="1155618" y="300855"/>
                      <a:pt x="1153509" y="292930"/>
                      <a:pt x="1150995" y="285107"/>
                    </a:cubicBezTo>
                    <a:cubicBezTo>
                      <a:pt x="1149191" y="279545"/>
                      <a:pt x="1147134" y="274084"/>
                      <a:pt x="1145076" y="268623"/>
                    </a:cubicBezTo>
                    <a:cubicBezTo>
                      <a:pt x="1143349" y="263974"/>
                      <a:pt x="1141978" y="259225"/>
                      <a:pt x="1139996" y="254627"/>
                    </a:cubicBezTo>
                    <a:cubicBezTo>
                      <a:pt x="1176766" y="222849"/>
                      <a:pt x="1223785" y="205437"/>
                      <a:pt x="1272381" y="205602"/>
                    </a:cubicBezTo>
                    <a:close/>
                    <a:moveTo>
                      <a:pt x="138259" y="505576"/>
                    </a:moveTo>
                    <a:cubicBezTo>
                      <a:pt x="141500" y="509408"/>
                      <a:pt x="144929" y="513082"/>
                      <a:pt x="148533" y="516574"/>
                    </a:cubicBezTo>
                    <a:lnTo>
                      <a:pt x="148609" y="516574"/>
                    </a:lnTo>
                    <a:lnTo>
                      <a:pt x="184525" y="480659"/>
                    </a:lnTo>
                    <a:cubicBezTo>
                      <a:pt x="144809" y="441022"/>
                      <a:pt x="144742" y="376693"/>
                      <a:pt x="184379" y="336974"/>
                    </a:cubicBezTo>
                    <a:cubicBezTo>
                      <a:pt x="213395" y="307897"/>
                      <a:pt x="257067" y="299157"/>
                      <a:pt x="295040" y="314822"/>
                    </a:cubicBezTo>
                    <a:lnTo>
                      <a:pt x="236061" y="393562"/>
                    </a:lnTo>
                    <a:lnTo>
                      <a:pt x="236417" y="393816"/>
                    </a:lnTo>
                    <a:cubicBezTo>
                      <a:pt x="233004" y="398077"/>
                      <a:pt x="231092" y="403344"/>
                      <a:pt x="230981" y="408802"/>
                    </a:cubicBezTo>
                    <a:cubicBezTo>
                      <a:pt x="230981" y="422829"/>
                      <a:pt x="242354" y="434202"/>
                      <a:pt x="256381" y="434202"/>
                    </a:cubicBezTo>
                    <a:cubicBezTo>
                      <a:pt x="264316" y="434110"/>
                      <a:pt x="271732" y="430243"/>
                      <a:pt x="276346" y="423788"/>
                    </a:cubicBezTo>
                    <a:lnTo>
                      <a:pt x="276701" y="424042"/>
                    </a:lnTo>
                    <a:lnTo>
                      <a:pt x="335426" y="345759"/>
                    </a:lnTo>
                    <a:cubicBezTo>
                      <a:pt x="349923" y="363581"/>
                      <a:pt x="357883" y="385828"/>
                      <a:pt x="357981" y="408802"/>
                    </a:cubicBezTo>
                    <a:cubicBezTo>
                      <a:pt x="358016" y="422870"/>
                      <a:pt x="358778" y="436926"/>
                      <a:pt x="360267" y="450915"/>
                    </a:cubicBezTo>
                    <a:cubicBezTo>
                      <a:pt x="360724" y="455487"/>
                      <a:pt x="361639" y="459958"/>
                      <a:pt x="362274" y="464504"/>
                    </a:cubicBezTo>
                    <a:cubicBezTo>
                      <a:pt x="363544" y="473826"/>
                      <a:pt x="364814" y="483097"/>
                      <a:pt x="366846" y="492266"/>
                    </a:cubicBezTo>
                    <a:cubicBezTo>
                      <a:pt x="367963" y="497600"/>
                      <a:pt x="369386" y="502833"/>
                      <a:pt x="370808" y="508091"/>
                    </a:cubicBezTo>
                    <a:cubicBezTo>
                      <a:pt x="372916" y="516371"/>
                      <a:pt x="375101" y="524626"/>
                      <a:pt x="377742" y="532779"/>
                    </a:cubicBezTo>
                    <a:cubicBezTo>
                      <a:pt x="379520" y="538266"/>
                      <a:pt x="381578" y="543701"/>
                      <a:pt x="383610" y="549137"/>
                    </a:cubicBezTo>
                    <a:cubicBezTo>
                      <a:pt x="385312" y="553760"/>
                      <a:pt x="386683" y="558484"/>
                      <a:pt x="388690" y="563056"/>
                    </a:cubicBezTo>
                    <a:cubicBezTo>
                      <a:pt x="303517" y="636132"/>
                      <a:pt x="175235" y="626328"/>
                      <a:pt x="102156" y="541155"/>
                    </a:cubicBezTo>
                    <a:cubicBezTo>
                      <a:pt x="29080" y="455983"/>
                      <a:pt x="38884" y="327700"/>
                      <a:pt x="124057" y="254624"/>
                    </a:cubicBezTo>
                    <a:cubicBezTo>
                      <a:pt x="200177" y="189311"/>
                      <a:pt x="312569" y="189311"/>
                      <a:pt x="388690" y="254624"/>
                    </a:cubicBezTo>
                    <a:cubicBezTo>
                      <a:pt x="386810" y="259221"/>
                      <a:pt x="385439" y="263971"/>
                      <a:pt x="383610" y="268619"/>
                    </a:cubicBezTo>
                    <a:cubicBezTo>
                      <a:pt x="381552" y="274080"/>
                      <a:pt x="379495" y="279541"/>
                      <a:pt x="377692" y="285104"/>
                    </a:cubicBezTo>
                    <a:cubicBezTo>
                      <a:pt x="375152" y="292927"/>
                      <a:pt x="373069" y="300852"/>
                      <a:pt x="371011" y="308777"/>
                    </a:cubicBezTo>
                    <a:cubicBezTo>
                      <a:pt x="316668" y="244505"/>
                      <a:pt x="220510" y="236457"/>
                      <a:pt x="156235" y="290800"/>
                    </a:cubicBezTo>
                    <a:cubicBezTo>
                      <a:pt x="91964" y="345146"/>
                      <a:pt x="83915" y="441305"/>
                      <a:pt x="138259" y="505576"/>
                    </a:cubicBezTo>
                    <a:close/>
                    <a:moveTo>
                      <a:pt x="947007" y="713602"/>
                    </a:moveTo>
                    <a:lnTo>
                      <a:pt x="581755" y="713602"/>
                    </a:lnTo>
                    <a:cubicBezTo>
                      <a:pt x="520735" y="677099"/>
                      <a:pt x="472069" y="623124"/>
                      <a:pt x="442055" y="558662"/>
                    </a:cubicBezTo>
                    <a:cubicBezTo>
                      <a:pt x="397589" y="463799"/>
                      <a:pt x="397589" y="354084"/>
                      <a:pt x="442055" y="259221"/>
                    </a:cubicBezTo>
                    <a:cubicBezTo>
                      <a:pt x="524421" y="81275"/>
                      <a:pt x="735447" y="3793"/>
                      <a:pt x="913394" y="86159"/>
                    </a:cubicBezTo>
                    <a:cubicBezTo>
                      <a:pt x="989768" y="121512"/>
                      <a:pt x="1051103" y="182844"/>
                      <a:pt x="1086457" y="259221"/>
                    </a:cubicBezTo>
                    <a:cubicBezTo>
                      <a:pt x="1108478" y="306015"/>
                      <a:pt x="1119924" y="357084"/>
                      <a:pt x="1119985" y="408802"/>
                    </a:cubicBezTo>
                    <a:cubicBezTo>
                      <a:pt x="1119985" y="421734"/>
                      <a:pt x="1119283" y="434656"/>
                      <a:pt x="1117876" y="447512"/>
                    </a:cubicBezTo>
                    <a:cubicBezTo>
                      <a:pt x="1113682" y="486031"/>
                      <a:pt x="1103135" y="523591"/>
                      <a:pt x="1086660" y="558662"/>
                    </a:cubicBezTo>
                    <a:cubicBezTo>
                      <a:pt x="1056669" y="623124"/>
                      <a:pt x="1008018" y="677102"/>
                      <a:pt x="947007" y="7136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49" name="组合 148"/>
          <p:cNvGrpSpPr/>
          <p:nvPr>
            <p:custDataLst>
              <p:tags r:id="rId39"/>
            </p:custDataLst>
          </p:nvPr>
        </p:nvGrpSpPr>
        <p:grpSpPr>
          <a:xfrm>
            <a:off x="9594219" y="1871431"/>
            <a:ext cx="1259365" cy="1310884"/>
            <a:chOff x="8754532" y="2198550"/>
            <a:chExt cx="1259365" cy="1310884"/>
          </a:xfrm>
        </p:grpSpPr>
        <p:sp>
          <p:nvSpPr>
            <p:cNvPr id="150" name="三角形 165"/>
            <p:cNvSpPr/>
            <p:nvPr>
              <p:custDataLst>
                <p:tags r:id="rId40"/>
              </p:custDataLst>
            </p:nvPr>
          </p:nvSpPr>
          <p:spPr>
            <a:xfrm rot="10800000">
              <a:off x="9293805" y="3387321"/>
              <a:ext cx="246558" cy="121016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菱形 1"/>
            <p:cNvSpPr/>
            <p:nvPr>
              <p:custDataLst>
                <p:tags r:id="rId41"/>
              </p:custDataLst>
            </p:nvPr>
          </p:nvSpPr>
          <p:spPr>
            <a:xfrm>
              <a:off x="8754532" y="2198550"/>
              <a:ext cx="1220748" cy="1310884"/>
            </a:xfrm>
            <a:custGeom>
              <a:avLst/>
              <a:gdLst>
                <a:gd name="connsiteX0" fmla="*/ 0 w 1094340"/>
                <a:gd name="connsiteY0" fmla="*/ 547170 h 1094340"/>
                <a:gd name="connsiteX1" fmla="*/ 547170 w 1094340"/>
                <a:gd name="connsiteY1" fmla="*/ 0 h 1094340"/>
                <a:gd name="connsiteX2" fmla="*/ 1094340 w 1094340"/>
                <a:gd name="connsiteY2" fmla="*/ 547170 h 1094340"/>
                <a:gd name="connsiteX3" fmla="*/ 547170 w 1094340"/>
                <a:gd name="connsiteY3" fmla="*/ 1094340 h 1094340"/>
                <a:gd name="connsiteX4" fmla="*/ 0 w 1094340"/>
                <a:gd name="connsiteY4" fmla="*/ 547170 h 1094340"/>
                <a:gd name="connsiteX0-1" fmla="*/ 1094340 w 1185780"/>
                <a:gd name="connsiteY0-2" fmla="*/ 547170 h 1094340"/>
                <a:gd name="connsiteX1-3" fmla="*/ 547170 w 1185780"/>
                <a:gd name="connsiteY1-4" fmla="*/ 1094340 h 1094340"/>
                <a:gd name="connsiteX2-5" fmla="*/ 0 w 1185780"/>
                <a:gd name="connsiteY2-6" fmla="*/ 547170 h 1094340"/>
                <a:gd name="connsiteX3-7" fmla="*/ 547170 w 1185780"/>
                <a:gd name="connsiteY3-8" fmla="*/ 0 h 1094340"/>
                <a:gd name="connsiteX4-9" fmla="*/ 1185780 w 1185780"/>
                <a:gd name="connsiteY4-10" fmla="*/ 638610 h 1094340"/>
                <a:gd name="connsiteX0-11" fmla="*/ 1094340 w 1094340"/>
                <a:gd name="connsiteY0-12" fmla="*/ 547170 h 1094340"/>
                <a:gd name="connsiteX1-13" fmla="*/ 547170 w 1094340"/>
                <a:gd name="connsiteY1-14" fmla="*/ 1094340 h 1094340"/>
                <a:gd name="connsiteX2-15" fmla="*/ 0 w 1094340"/>
                <a:gd name="connsiteY2-16" fmla="*/ 547170 h 1094340"/>
                <a:gd name="connsiteX3-17" fmla="*/ 547170 w 1094340"/>
                <a:gd name="connsiteY3-18" fmla="*/ 0 h 1094340"/>
                <a:gd name="connsiteX4-19" fmla="*/ 1019092 w 1094340"/>
                <a:gd name="connsiteY4-20" fmla="*/ 481447 h 1094340"/>
                <a:gd name="connsiteX0-21" fmla="*/ 1015759 w 1019092"/>
                <a:gd name="connsiteY0-22" fmla="*/ 623370 h 1094340"/>
                <a:gd name="connsiteX1-23" fmla="*/ 547170 w 1019092"/>
                <a:gd name="connsiteY1-24" fmla="*/ 1094340 h 1094340"/>
                <a:gd name="connsiteX2-25" fmla="*/ 0 w 1019092"/>
                <a:gd name="connsiteY2-26" fmla="*/ 547170 h 1094340"/>
                <a:gd name="connsiteX3-27" fmla="*/ 547170 w 1019092"/>
                <a:gd name="connsiteY3-28" fmla="*/ 0 h 1094340"/>
                <a:gd name="connsiteX4-29" fmla="*/ 1019092 w 1019092"/>
                <a:gd name="connsiteY4-30" fmla="*/ 481447 h 10943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9092" h="1094340">
                  <a:moveTo>
                    <a:pt x="1015759" y="623370"/>
                  </a:moveTo>
                  <a:lnTo>
                    <a:pt x="547170" y="1094340"/>
                  </a:lnTo>
                  <a:lnTo>
                    <a:pt x="0" y="547170"/>
                  </a:lnTo>
                  <a:lnTo>
                    <a:pt x="547170" y="0"/>
                  </a:lnTo>
                  <a:lnTo>
                    <a:pt x="1019092" y="481447"/>
                  </a:lnTo>
                </a:path>
              </a:pathLst>
            </a:cu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椭圆 151"/>
            <p:cNvSpPr/>
            <p:nvPr>
              <p:custDataLst>
                <p:tags r:id="rId42"/>
              </p:custDataLst>
            </p:nvPr>
          </p:nvSpPr>
          <p:spPr>
            <a:xfrm>
              <a:off x="9941399" y="2747795"/>
              <a:ext cx="72498" cy="724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3" name="椭圆 152"/>
            <p:cNvSpPr/>
            <p:nvPr>
              <p:custDataLst>
                <p:tags r:id="rId43"/>
              </p:custDataLst>
            </p:nvPr>
          </p:nvSpPr>
          <p:spPr>
            <a:xfrm>
              <a:off x="9941399" y="2905576"/>
              <a:ext cx="72498" cy="7249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54" name="效率_速度"/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>
            <a:xfrm>
              <a:off x="9150093" y="2591466"/>
              <a:ext cx="525052" cy="525052"/>
              <a:chOff x="-19050" y="1790700"/>
              <a:chExt cx="1549400" cy="1549400"/>
            </a:xfrm>
            <a:solidFill>
              <a:schemeClr val="accent3"/>
            </a:solidFill>
          </p:grpSpPr>
          <p:sp>
            <p:nvSpPr>
              <p:cNvPr id="155" name="PA-任意多边形: 形状 848"/>
              <p:cNvSpPr/>
              <p:nvPr>
                <p:custDataLst>
                  <p:tags r:id="rId45"/>
                </p:custDataLst>
              </p:nvPr>
            </p:nvSpPr>
            <p:spPr>
              <a:xfrm>
                <a:off x="122098" y="2451100"/>
                <a:ext cx="1270000" cy="8890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889000">
                    <a:moveTo>
                      <a:pt x="342900" y="19050"/>
                    </a:moveTo>
                    <a:lnTo>
                      <a:pt x="19050" y="882650"/>
                    </a:lnTo>
                    <a:lnTo>
                      <a:pt x="1260754" y="882650"/>
                    </a:lnTo>
                    <a:lnTo>
                      <a:pt x="936904" y="19050"/>
                    </a:lnTo>
                    <a:lnTo>
                      <a:pt x="342900" y="19050"/>
                    </a:lnTo>
                    <a:close/>
                    <a:moveTo>
                      <a:pt x="92354" y="831850"/>
                    </a:moveTo>
                    <a:lnTo>
                      <a:pt x="378104" y="69850"/>
                    </a:lnTo>
                    <a:lnTo>
                      <a:pt x="901700" y="69850"/>
                    </a:lnTo>
                    <a:lnTo>
                      <a:pt x="1187450" y="831850"/>
                    </a:lnTo>
                    <a:lnTo>
                      <a:pt x="92354" y="83185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PA-任意多边形: 形状 849"/>
              <p:cNvSpPr/>
              <p:nvPr>
                <p:custDataLst>
                  <p:tags r:id="rId46"/>
                </p:custDataLst>
              </p:nvPr>
            </p:nvSpPr>
            <p:spPr>
              <a:xfrm>
                <a:off x="-19050" y="1790700"/>
                <a:ext cx="1549400" cy="12954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  <a:gd name="connsiteX7" fmla="*/ 57050 w 205382"/>
                  <a:gd name="connsiteY7" fmla="*/ 57050 w 205382"/>
                  <a:gd name="connsiteX8" fmla="*/ 57050 w 205382"/>
                  <a:gd name="connsiteY8" fmla="*/ 57050 w 205382"/>
                  <a:gd name="connsiteX9" fmla="*/ 57050 w 205382"/>
                  <a:gd name="connsiteY9" fmla="*/ 57050 w 205382"/>
                  <a:gd name="connsiteX10" fmla="*/ 57050 w 205382"/>
                  <a:gd name="connsiteY10" fmla="*/ 57050 w 205382"/>
                  <a:gd name="connsiteX11" fmla="*/ 57050 w 205382"/>
                  <a:gd name="connsiteY11" fmla="*/ 57050 w 205382"/>
                  <a:gd name="connsiteX12" fmla="*/ 57050 w 205382"/>
                  <a:gd name="connsiteY12" fmla="*/ 57050 w 205382"/>
                  <a:gd name="connsiteX13" fmla="*/ 57050 w 205382"/>
                  <a:gd name="connsiteY13" fmla="*/ 57050 w 205382"/>
                  <a:gd name="connsiteX14" fmla="*/ 57050 w 205382"/>
                  <a:gd name="connsiteY14" fmla="*/ 57050 w 205382"/>
                  <a:gd name="connsiteX15" fmla="*/ 57050 w 205382"/>
                  <a:gd name="connsiteY15" fmla="*/ 57050 w 205382"/>
                  <a:gd name="connsiteX16" fmla="*/ 57050 w 205382"/>
                  <a:gd name="connsiteY16" fmla="*/ 57050 w 205382"/>
                  <a:gd name="connsiteX17" fmla="*/ 57050 w 205382"/>
                  <a:gd name="connsiteY17" fmla="*/ 57050 w 205382"/>
                  <a:gd name="connsiteX18" fmla="*/ 57050 w 205382"/>
                  <a:gd name="connsiteY18" fmla="*/ 57050 w 205382"/>
                  <a:gd name="connsiteX19" fmla="*/ 57050 w 205382"/>
                  <a:gd name="connsiteY19" fmla="*/ 57050 w 205382"/>
                  <a:gd name="connsiteX20" fmla="*/ 57050 w 205382"/>
                  <a:gd name="connsiteY20" fmla="*/ 57050 w 205382"/>
                  <a:gd name="connsiteX21" fmla="*/ 57050 w 205382"/>
                  <a:gd name="connsiteY21" fmla="*/ 57050 w 205382"/>
                  <a:gd name="connsiteX22" fmla="*/ 57050 w 205382"/>
                  <a:gd name="connsiteY22" fmla="*/ 57050 w 205382"/>
                  <a:gd name="connsiteX23" fmla="*/ 57050 w 205382"/>
                  <a:gd name="connsiteY23" fmla="*/ 57050 w 205382"/>
                  <a:gd name="connsiteX24" fmla="*/ 57050 w 205382"/>
                  <a:gd name="connsiteY24" fmla="*/ 57050 w 205382"/>
                  <a:gd name="connsiteX25" fmla="*/ 57050 w 205382"/>
                  <a:gd name="connsiteY25" fmla="*/ 57050 w 205382"/>
                  <a:gd name="connsiteX26" fmla="*/ 57050 w 205382"/>
                  <a:gd name="connsiteY26" fmla="*/ 57050 w 205382"/>
                  <a:gd name="connsiteX27" fmla="*/ 57050 w 205382"/>
                  <a:gd name="connsiteY27" fmla="*/ 57050 w 205382"/>
                  <a:gd name="connsiteX28" fmla="*/ 57050 w 205382"/>
                  <a:gd name="connsiteY28" fmla="*/ 57050 w 205382"/>
                  <a:gd name="connsiteX29" fmla="*/ 57050 w 205382"/>
                  <a:gd name="connsiteY29" fmla="*/ 57050 w 205382"/>
                  <a:gd name="connsiteX30" fmla="*/ 57050 w 205382"/>
                  <a:gd name="connsiteY30" fmla="*/ 57050 w 205382"/>
                  <a:gd name="connsiteX31" fmla="*/ 57050 w 205382"/>
                  <a:gd name="connsiteY31" fmla="*/ 57050 w 205382"/>
                  <a:gd name="connsiteX32" fmla="*/ 57050 w 205382"/>
                  <a:gd name="connsiteY32" fmla="*/ 57050 w 205382"/>
                  <a:gd name="connsiteX33" fmla="*/ 57050 w 205382"/>
                  <a:gd name="connsiteY33" fmla="*/ 57050 w 205382"/>
                  <a:gd name="connsiteX34" fmla="*/ 57050 w 205382"/>
                  <a:gd name="connsiteY34" fmla="*/ 57050 w 205382"/>
                  <a:gd name="connsiteX35" fmla="*/ 57050 w 205382"/>
                  <a:gd name="connsiteY35" fmla="*/ 57050 w 205382"/>
                  <a:gd name="connsiteX36" fmla="*/ 57050 w 205382"/>
                  <a:gd name="connsiteY36" fmla="*/ 57050 w 205382"/>
                  <a:gd name="connsiteX37" fmla="*/ 57050 w 205382"/>
                  <a:gd name="connsiteY37" fmla="*/ 57050 w 205382"/>
                  <a:gd name="connsiteX38" fmla="*/ 57050 w 205382"/>
                  <a:gd name="connsiteY38" fmla="*/ 57050 w 205382"/>
                  <a:gd name="connsiteX39" fmla="*/ 57050 w 205382"/>
                  <a:gd name="connsiteY39" fmla="*/ 57050 w 205382"/>
                  <a:gd name="connsiteX40" fmla="*/ 57050 w 205382"/>
                  <a:gd name="connsiteY40" fmla="*/ 57050 w 205382"/>
                  <a:gd name="connsiteX41" fmla="*/ 57050 w 205382"/>
                  <a:gd name="connsiteY41" fmla="*/ 57050 w 205382"/>
                  <a:gd name="connsiteX42" fmla="*/ 57050 w 205382"/>
                  <a:gd name="connsiteY42" fmla="*/ 57050 w 205382"/>
                  <a:gd name="connsiteX43" fmla="*/ 57050 w 205382"/>
                  <a:gd name="connsiteY43" fmla="*/ 57050 w 205382"/>
                  <a:gd name="connsiteX44" fmla="*/ 57050 w 205382"/>
                  <a:gd name="connsiteY44" fmla="*/ 57050 w 205382"/>
                  <a:gd name="connsiteX45" fmla="*/ 57050 w 205382"/>
                  <a:gd name="connsiteY45" fmla="*/ 57050 w 205382"/>
                  <a:gd name="connsiteX46" fmla="*/ 57050 w 205382"/>
                  <a:gd name="connsiteY46" fmla="*/ 57050 w 205382"/>
                  <a:gd name="connsiteX47" fmla="*/ 57050 w 205382"/>
                  <a:gd name="connsiteY47" fmla="*/ 57050 w 205382"/>
                  <a:gd name="connsiteX48" fmla="*/ 57050 w 205382"/>
                  <a:gd name="connsiteY48" fmla="*/ 57050 w 205382"/>
                  <a:gd name="connsiteX49" fmla="*/ 57050 w 205382"/>
                  <a:gd name="connsiteY49" fmla="*/ 57050 w 205382"/>
                  <a:gd name="connsiteX50" fmla="*/ 57050 w 205382"/>
                  <a:gd name="connsiteY50" fmla="*/ 57050 w 205382"/>
                  <a:gd name="connsiteX51" fmla="*/ 57050 w 205382"/>
                  <a:gd name="connsiteY51" fmla="*/ 57050 w 205382"/>
                  <a:gd name="connsiteX52" fmla="*/ 57050 w 205382"/>
                  <a:gd name="connsiteY52" fmla="*/ 57050 w 205382"/>
                  <a:gd name="connsiteX53" fmla="*/ 57050 w 205382"/>
                  <a:gd name="connsiteY53" fmla="*/ 57050 w 205382"/>
                  <a:gd name="connsiteX54" fmla="*/ 57050 w 205382"/>
                  <a:gd name="connsiteY54" fmla="*/ 57050 w 205382"/>
                  <a:gd name="connsiteX55" fmla="*/ 57050 w 205382"/>
                  <a:gd name="connsiteY55" fmla="*/ 57050 w 205382"/>
                  <a:gd name="connsiteX56" fmla="*/ 57050 w 205382"/>
                  <a:gd name="connsiteY56" fmla="*/ 57050 w 205382"/>
                  <a:gd name="connsiteX57" fmla="*/ 57050 w 205382"/>
                  <a:gd name="connsiteY57" fmla="*/ 57050 w 205382"/>
                  <a:gd name="connsiteX58" fmla="*/ 57050 w 205382"/>
                  <a:gd name="connsiteY58" fmla="*/ 57050 w 205382"/>
                  <a:gd name="connsiteX59" fmla="*/ 57050 w 205382"/>
                  <a:gd name="connsiteY59" fmla="*/ 57050 w 205382"/>
                  <a:gd name="connsiteX60" fmla="*/ 57050 w 205382"/>
                  <a:gd name="connsiteY60" fmla="*/ 57050 w 205382"/>
                  <a:gd name="connsiteX61" fmla="*/ 57050 w 205382"/>
                  <a:gd name="connsiteY61" fmla="*/ 57050 w 205382"/>
                  <a:gd name="connsiteX62" fmla="*/ 57050 w 205382"/>
                  <a:gd name="connsiteY62" fmla="*/ 57050 w 205382"/>
                  <a:gd name="connsiteX63" fmla="*/ 57050 w 205382"/>
                  <a:gd name="connsiteY63" fmla="*/ 57050 w 205382"/>
                  <a:gd name="connsiteX64" fmla="*/ 57050 w 205382"/>
                  <a:gd name="connsiteY64" fmla="*/ 57050 w 205382"/>
                  <a:gd name="connsiteX65" fmla="*/ 57050 w 205382"/>
                  <a:gd name="connsiteY65" fmla="*/ 57050 w 205382"/>
                  <a:gd name="connsiteX66" fmla="*/ 57050 w 205382"/>
                  <a:gd name="connsiteY66" fmla="*/ 57050 w 205382"/>
                  <a:gd name="connsiteX67" fmla="*/ 57050 w 205382"/>
                  <a:gd name="connsiteY67" fmla="*/ 57050 w 205382"/>
                  <a:gd name="connsiteX68" fmla="*/ 57050 w 205382"/>
                  <a:gd name="connsiteY68" fmla="*/ 57050 w 205382"/>
                  <a:gd name="connsiteX69" fmla="*/ 57050 w 205382"/>
                  <a:gd name="connsiteY69" fmla="*/ 57050 w 205382"/>
                  <a:gd name="connsiteX70" fmla="*/ 57050 w 205382"/>
                  <a:gd name="connsiteY70" fmla="*/ 57050 w 205382"/>
                  <a:gd name="connsiteX71" fmla="*/ 57050 w 205382"/>
                  <a:gd name="connsiteY71" fmla="*/ 57050 w 205382"/>
                  <a:gd name="connsiteX72" fmla="*/ 57050 w 205382"/>
                  <a:gd name="connsiteY72" fmla="*/ 57050 w 205382"/>
                  <a:gd name="connsiteX73" fmla="*/ 57050 w 205382"/>
                  <a:gd name="connsiteY73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49400" h="1295400">
                    <a:moveTo>
                      <a:pt x="19050" y="19050"/>
                    </a:moveTo>
                    <a:lnTo>
                      <a:pt x="19050" y="476250"/>
                    </a:lnTo>
                    <a:lnTo>
                      <a:pt x="120650" y="476250"/>
                    </a:lnTo>
                    <a:lnTo>
                      <a:pt x="120650" y="1289050"/>
                    </a:lnTo>
                    <a:lnTo>
                      <a:pt x="171450" y="1289050"/>
                    </a:lnTo>
                    <a:lnTo>
                      <a:pt x="171450" y="476250"/>
                    </a:lnTo>
                    <a:lnTo>
                      <a:pt x="1365250" y="476250"/>
                    </a:lnTo>
                    <a:lnTo>
                      <a:pt x="1365250" y="1289050"/>
                    </a:lnTo>
                    <a:lnTo>
                      <a:pt x="1416050" y="1289050"/>
                    </a:lnTo>
                    <a:lnTo>
                      <a:pt x="1416050" y="476250"/>
                    </a:lnTo>
                    <a:lnTo>
                      <a:pt x="1543050" y="476250"/>
                    </a:lnTo>
                    <a:lnTo>
                      <a:pt x="1543050" y="19050"/>
                    </a:lnTo>
                    <a:lnTo>
                      <a:pt x="19050" y="19050"/>
                    </a:lnTo>
                    <a:close/>
                    <a:moveTo>
                      <a:pt x="1492250" y="146050"/>
                    </a:moveTo>
                    <a:cubicBezTo>
                      <a:pt x="1478229" y="146050"/>
                      <a:pt x="1466850" y="157429"/>
                      <a:pt x="1466850" y="171450"/>
                    </a:cubicBezTo>
                    <a:cubicBezTo>
                      <a:pt x="1466850" y="185471"/>
                      <a:pt x="1478229" y="196850"/>
                      <a:pt x="1492250" y="196850"/>
                    </a:cubicBezTo>
                    <a:lnTo>
                      <a:pt x="1492250" y="425450"/>
                    </a:lnTo>
                    <a:lnTo>
                      <a:pt x="1263650" y="425450"/>
                    </a:lnTo>
                    <a:cubicBezTo>
                      <a:pt x="1263650" y="411429"/>
                      <a:pt x="1252271" y="400050"/>
                      <a:pt x="1238250" y="400050"/>
                    </a:cubicBezTo>
                    <a:cubicBezTo>
                      <a:pt x="1224229" y="400050"/>
                      <a:pt x="1212850" y="411429"/>
                      <a:pt x="1212850" y="425450"/>
                    </a:cubicBezTo>
                    <a:lnTo>
                      <a:pt x="1162050" y="425450"/>
                    </a:lnTo>
                    <a:cubicBezTo>
                      <a:pt x="1162050" y="411429"/>
                      <a:pt x="1150671" y="400050"/>
                      <a:pt x="1136650" y="400050"/>
                    </a:cubicBezTo>
                    <a:cubicBezTo>
                      <a:pt x="1122629" y="400050"/>
                      <a:pt x="1111250" y="411429"/>
                      <a:pt x="1111250" y="425450"/>
                    </a:cubicBezTo>
                    <a:lnTo>
                      <a:pt x="857250" y="425450"/>
                    </a:lnTo>
                    <a:cubicBezTo>
                      <a:pt x="857250" y="411429"/>
                      <a:pt x="845871" y="400050"/>
                      <a:pt x="831850" y="400050"/>
                    </a:cubicBezTo>
                    <a:cubicBezTo>
                      <a:pt x="817829" y="400050"/>
                      <a:pt x="806450" y="411429"/>
                      <a:pt x="806450" y="425450"/>
                    </a:cubicBezTo>
                    <a:lnTo>
                      <a:pt x="755650" y="425450"/>
                    </a:lnTo>
                    <a:cubicBezTo>
                      <a:pt x="755650" y="411429"/>
                      <a:pt x="744271" y="400050"/>
                      <a:pt x="730250" y="400050"/>
                    </a:cubicBezTo>
                    <a:cubicBezTo>
                      <a:pt x="716229" y="400050"/>
                      <a:pt x="704850" y="411429"/>
                      <a:pt x="704850" y="425450"/>
                    </a:cubicBezTo>
                    <a:lnTo>
                      <a:pt x="450850" y="425450"/>
                    </a:lnTo>
                    <a:cubicBezTo>
                      <a:pt x="450850" y="411429"/>
                      <a:pt x="439471" y="400050"/>
                      <a:pt x="425450" y="400050"/>
                    </a:cubicBezTo>
                    <a:cubicBezTo>
                      <a:pt x="411429" y="400050"/>
                      <a:pt x="400050" y="411429"/>
                      <a:pt x="400050" y="425450"/>
                    </a:cubicBezTo>
                    <a:lnTo>
                      <a:pt x="349250" y="425450"/>
                    </a:lnTo>
                    <a:cubicBezTo>
                      <a:pt x="349250" y="411429"/>
                      <a:pt x="337871" y="400050"/>
                      <a:pt x="323850" y="400050"/>
                    </a:cubicBezTo>
                    <a:cubicBezTo>
                      <a:pt x="309829" y="400050"/>
                      <a:pt x="298450" y="411429"/>
                      <a:pt x="298450" y="425450"/>
                    </a:cubicBezTo>
                    <a:lnTo>
                      <a:pt x="69850" y="425450"/>
                    </a:lnTo>
                    <a:lnTo>
                      <a:pt x="69850" y="196850"/>
                    </a:lnTo>
                    <a:cubicBezTo>
                      <a:pt x="83871" y="196850"/>
                      <a:pt x="95250" y="185471"/>
                      <a:pt x="95250" y="171450"/>
                    </a:cubicBezTo>
                    <a:cubicBezTo>
                      <a:pt x="95250" y="157429"/>
                      <a:pt x="83871" y="146050"/>
                      <a:pt x="69850" y="146050"/>
                    </a:cubicBezTo>
                    <a:lnTo>
                      <a:pt x="69850" y="95250"/>
                    </a:lnTo>
                    <a:cubicBezTo>
                      <a:pt x="83871" y="95250"/>
                      <a:pt x="95250" y="83871"/>
                      <a:pt x="95250" y="69850"/>
                    </a:cubicBezTo>
                    <a:lnTo>
                      <a:pt x="146050" y="69850"/>
                    </a:lnTo>
                    <a:cubicBezTo>
                      <a:pt x="146050" y="83871"/>
                      <a:pt x="157429" y="95250"/>
                      <a:pt x="171450" y="95250"/>
                    </a:cubicBezTo>
                    <a:cubicBezTo>
                      <a:pt x="185471" y="95250"/>
                      <a:pt x="196850" y="83871"/>
                      <a:pt x="196850" y="69850"/>
                    </a:cubicBezTo>
                    <a:lnTo>
                      <a:pt x="247650" y="69850"/>
                    </a:lnTo>
                    <a:cubicBezTo>
                      <a:pt x="247650" y="83871"/>
                      <a:pt x="259029" y="95250"/>
                      <a:pt x="273050" y="95250"/>
                    </a:cubicBezTo>
                    <a:cubicBezTo>
                      <a:pt x="287071" y="95250"/>
                      <a:pt x="298450" y="83871"/>
                      <a:pt x="298450" y="69850"/>
                    </a:cubicBezTo>
                    <a:lnTo>
                      <a:pt x="450850" y="69850"/>
                    </a:lnTo>
                    <a:cubicBezTo>
                      <a:pt x="450850" y="83871"/>
                      <a:pt x="462229" y="95250"/>
                      <a:pt x="476250" y="95250"/>
                    </a:cubicBezTo>
                    <a:cubicBezTo>
                      <a:pt x="490271" y="95250"/>
                      <a:pt x="501650" y="83871"/>
                      <a:pt x="501650" y="69850"/>
                    </a:cubicBezTo>
                    <a:lnTo>
                      <a:pt x="552450" y="69850"/>
                    </a:lnTo>
                    <a:cubicBezTo>
                      <a:pt x="552450" y="83871"/>
                      <a:pt x="563829" y="95250"/>
                      <a:pt x="577850" y="95250"/>
                    </a:cubicBezTo>
                    <a:cubicBezTo>
                      <a:pt x="591871" y="95250"/>
                      <a:pt x="603250" y="83871"/>
                      <a:pt x="603250" y="69850"/>
                    </a:cubicBezTo>
                    <a:lnTo>
                      <a:pt x="654050" y="69850"/>
                    </a:lnTo>
                    <a:cubicBezTo>
                      <a:pt x="654050" y="83871"/>
                      <a:pt x="665429" y="95250"/>
                      <a:pt x="679450" y="95250"/>
                    </a:cubicBezTo>
                    <a:cubicBezTo>
                      <a:pt x="693471" y="95250"/>
                      <a:pt x="704850" y="83871"/>
                      <a:pt x="704850" y="69850"/>
                    </a:cubicBezTo>
                    <a:lnTo>
                      <a:pt x="857250" y="69850"/>
                    </a:lnTo>
                    <a:cubicBezTo>
                      <a:pt x="857250" y="83871"/>
                      <a:pt x="868629" y="95250"/>
                      <a:pt x="882650" y="95250"/>
                    </a:cubicBezTo>
                    <a:cubicBezTo>
                      <a:pt x="896671" y="95250"/>
                      <a:pt x="908050" y="83871"/>
                      <a:pt x="908050" y="69850"/>
                    </a:cubicBezTo>
                    <a:lnTo>
                      <a:pt x="958850" y="69850"/>
                    </a:lnTo>
                    <a:cubicBezTo>
                      <a:pt x="958850" y="83871"/>
                      <a:pt x="970229" y="95250"/>
                      <a:pt x="984250" y="95250"/>
                    </a:cubicBezTo>
                    <a:cubicBezTo>
                      <a:pt x="998271" y="95250"/>
                      <a:pt x="1009650" y="83871"/>
                      <a:pt x="1009650" y="69850"/>
                    </a:cubicBezTo>
                    <a:lnTo>
                      <a:pt x="1060450" y="69850"/>
                    </a:lnTo>
                    <a:cubicBezTo>
                      <a:pt x="1060450" y="83871"/>
                      <a:pt x="1071829" y="95250"/>
                      <a:pt x="1085850" y="95250"/>
                    </a:cubicBezTo>
                    <a:cubicBezTo>
                      <a:pt x="1099871" y="95250"/>
                      <a:pt x="1111250" y="83871"/>
                      <a:pt x="1111250" y="69850"/>
                    </a:cubicBezTo>
                    <a:lnTo>
                      <a:pt x="1263650" y="69850"/>
                    </a:lnTo>
                    <a:cubicBezTo>
                      <a:pt x="1263650" y="83871"/>
                      <a:pt x="1275029" y="95250"/>
                      <a:pt x="1289050" y="95250"/>
                    </a:cubicBezTo>
                    <a:cubicBezTo>
                      <a:pt x="1303071" y="95250"/>
                      <a:pt x="1314450" y="83871"/>
                      <a:pt x="1314450" y="69850"/>
                    </a:cubicBezTo>
                    <a:lnTo>
                      <a:pt x="1365250" y="69850"/>
                    </a:lnTo>
                    <a:cubicBezTo>
                      <a:pt x="1365250" y="83871"/>
                      <a:pt x="1376629" y="95250"/>
                      <a:pt x="1390650" y="95250"/>
                    </a:cubicBezTo>
                    <a:cubicBezTo>
                      <a:pt x="1404671" y="95250"/>
                      <a:pt x="1416050" y="83871"/>
                      <a:pt x="1416050" y="69850"/>
                    </a:cubicBezTo>
                    <a:lnTo>
                      <a:pt x="1466850" y="69850"/>
                    </a:lnTo>
                    <a:cubicBezTo>
                      <a:pt x="1466850" y="83871"/>
                      <a:pt x="1478229" y="95250"/>
                      <a:pt x="1492250" y="95250"/>
                    </a:cubicBezTo>
                    <a:lnTo>
                      <a:pt x="1492250" y="14605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PA-任意多边形: 形状 850"/>
              <p:cNvSpPr/>
              <p:nvPr>
                <p:custDataLst>
                  <p:tags r:id="rId47"/>
                </p:custDataLst>
              </p:nvPr>
            </p:nvSpPr>
            <p:spPr>
              <a:xfrm>
                <a:off x="1587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PA-任意多边形: 形状 851"/>
              <p:cNvSpPr/>
              <p:nvPr>
                <p:custDataLst>
                  <p:tags r:id="rId48"/>
                </p:custDataLst>
              </p:nvPr>
            </p:nvSpPr>
            <p:spPr>
              <a:xfrm>
                <a:off x="571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PA-任意多边形: 形状 852"/>
              <p:cNvSpPr/>
              <p:nvPr>
                <p:custDataLst>
                  <p:tags r:id="rId49"/>
                </p:custDataLst>
              </p:nvPr>
            </p:nvSpPr>
            <p:spPr>
              <a:xfrm>
                <a:off x="5651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PA-任意多边形: 形状 853"/>
              <p:cNvSpPr/>
              <p:nvPr>
                <p:custDataLst>
                  <p:tags r:id="rId50"/>
                </p:custDataLst>
              </p:nvPr>
            </p:nvSpPr>
            <p:spPr>
              <a:xfrm>
                <a:off x="4635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PA-任意多边形: 形状 854"/>
              <p:cNvSpPr/>
              <p:nvPr>
                <p:custDataLst>
                  <p:tags r:id="rId51"/>
                </p:custDataLst>
              </p:nvPr>
            </p:nvSpPr>
            <p:spPr>
              <a:xfrm>
                <a:off x="9715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PA-任意多边形: 形状 855"/>
              <p:cNvSpPr/>
              <p:nvPr>
                <p:custDataLst>
                  <p:tags r:id="rId52"/>
                </p:custDataLst>
              </p:nvPr>
            </p:nvSpPr>
            <p:spPr>
              <a:xfrm>
                <a:off x="8699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PA-任意多边形: 形状 856"/>
              <p:cNvSpPr/>
              <p:nvPr>
                <p:custDataLst>
                  <p:tags r:id="rId53"/>
                </p:custDataLst>
              </p:nvPr>
            </p:nvSpPr>
            <p:spPr>
              <a:xfrm>
                <a:off x="13779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PA-任意多边形: 形状 857"/>
              <p:cNvSpPr/>
              <p:nvPr>
                <p:custDataLst>
                  <p:tags r:id="rId54"/>
                </p:custDataLst>
              </p:nvPr>
            </p:nvSpPr>
            <p:spPr>
              <a:xfrm>
                <a:off x="1276350" y="1866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PA-任意多边形: 形状 858"/>
              <p:cNvSpPr/>
              <p:nvPr>
                <p:custDataLst>
                  <p:tags r:id="rId55"/>
                </p:custDataLst>
              </p:nvPr>
            </p:nvSpPr>
            <p:spPr>
              <a:xfrm>
                <a:off x="1079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PA-任意多边形: 形状 859"/>
              <p:cNvSpPr/>
              <p:nvPr>
                <p:custDataLst>
                  <p:tags r:id="rId56"/>
                </p:custDataLst>
              </p:nvPr>
            </p:nvSpPr>
            <p:spPr>
              <a:xfrm>
                <a:off x="2095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PA-任意多边形: 形状 860"/>
              <p:cNvSpPr/>
              <p:nvPr>
                <p:custDataLst>
                  <p:tags r:id="rId57"/>
                </p:custDataLst>
              </p:nvPr>
            </p:nvSpPr>
            <p:spPr>
              <a:xfrm>
                <a:off x="1587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PA-任意多边形: 形状 861"/>
              <p:cNvSpPr/>
              <p:nvPr>
                <p:custDataLst>
                  <p:tags r:id="rId58"/>
                </p:custDataLst>
              </p:nvPr>
            </p:nvSpPr>
            <p:spPr>
              <a:xfrm>
                <a:off x="571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PA-任意多边形: 形状 862"/>
              <p:cNvSpPr/>
              <p:nvPr>
                <p:custDataLst>
                  <p:tags r:id="rId59"/>
                </p:custDataLst>
              </p:nvPr>
            </p:nvSpPr>
            <p:spPr>
              <a:xfrm>
                <a:off x="4127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PA-任意多边形: 形状 863"/>
              <p:cNvSpPr/>
              <p:nvPr>
                <p:custDataLst>
                  <p:tags r:id="rId60"/>
                </p:custDataLst>
              </p:nvPr>
            </p:nvSpPr>
            <p:spPr>
              <a:xfrm>
                <a:off x="5143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1" name="PA-任意多边形: 形状 864"/>
              <p:cNvSpPr/>
              <p:nvPr>
                <p:custDataLst>
                  <p:tags r:id="rId61"/>
                </p:custDataLst>
              </p:nvPr>
            </p:nvSpPr>
            <p:spPr>
              <a:xfrm>
                <a:off x="6159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2" name="PA-任意多边形: 形状 865"/>
              <p:cNvSpPr/>
              <p:nvPr>
                <p:custDataLst>
                  <p:tags r:id="rId62"/>
                </p:custDataLst>
              </p:nvPr>
            </p:nvSpPr>
            <p:spPr>
              <a:xfrm>
                <a:off x="5651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PA-任意多边形: 形状 866"/>
              <p:cNvSpPr/>
              <p:nvPr>
                <p:custDataLst>
                  <p:tags r:id="rId63"/>
                </p:custDataLst>
              </p:nvPr>
            </p:nvSpPr>
            <p:spPr>
              <a:xfrm>
                <a:off x="4635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PA-任意多边形: 形状 867"/>
              <p:cNvSpPr/>
              <p:nvPr>
                <p:custDataLst>
                  <p:tags r:id="rId64"/>
                </p:custDataLst>
              </p:nvPr>
            </p:nvSpPr>
            <p:spPr>
              <a:xfrm>
                <a:off x="8191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PA-任意多边形: 形状 868"/>
              <p:cNvSpPr/>
              <p:nvPr>
                <p:custDataLst>
                  <p:tags r:id="rId65"/>
                </p:custDataLst>
              </p:nvPr>
            </p:nvSpPr>
            <p:spPr>
              <a:xfrm>
                <a:off x="9207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PA-任意多边形: 形状 869"/>
              <p:cNvSpPr/>
              <p:nvPr>
                <p:custDataLst>
                  <p:tags r:id="rId66"/>
                </p:custDataLst>
              </p:nvPr>
            </p:nvSpPr>
            <p:spPr>
              <a:xfrm>
                <a:off x="10223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PA-任意多边形: 形状 870"/>
              <p:cNvSpPr/>
              <p:nvPr>
                <p:custDataLst>
                  <p:tags r:id="rId67"/>
                </p:custDataLst>
              </p:nvPr>
            </p:nvSpPr>
            <p:spPr>
              <a:xfrm>
                <a:off x="9715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PA-任意多边形: 形状 871"/>
              <p:cNvSpPr/>
              <p:nvPr>
                <p:custDataLst>
                  <p:tags r:id="rId68"/>
                </p:custDataLst>
              </p:nvPr>
            </p:nvSpPr>
            <p:spPr>
              <a:xfrm>
                <a:off x="8699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9" name="PA-任意多边形: 形状 872"/>
              <p:cNvSpPr/>
              <p:nvPr>
                <p:custDataLst>
                  <p:tags r:id="rId69"/>
                </p:custDataLst>
              </p:nvPr>
            </p:nvSpPr>
            <p:spPr>
              <a:xfrm>
                <a:off x="12255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0" name="PA-任意多边形: 形状 873"/>
              <p:cNvSpPr/>
              <p:nvPr>
                <p:custDataLst>
                  <p:tags r:id="rId70"/>
                </p:custDataLst>
              </p:nvPr>
            </p:nvSpPr>
            <p:spPr>
              <a:xfrm>
                <a:off x="1327150" y="19177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PA-任意多边形: 形状 874"/>
              <p:cNvSpPr/>
              <p:nvPr>
                <p:custDataLst>
                  <p:tags r:id="rId71"/>
                </p:custDataLst>
              </p:nvPr>
            </p:nvSpPr>
            <p:spPr>
              <a:xfrm>
                <a:off x="13779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PA-任意多边形: 形状 875"/>
              <p:cNvSpPr/>
              <p:nvPr>
                <p:custDataLst>
                  <p:tags r:id="rId72"/>
                </p:custDataLst>
              </p:nvPr>
            </p:nvSpPr>
            <p:spPr>
              <a:xfrm>
                <a:off x="1276350" y="19685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PA-任意多边形: 形状 876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95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PA-任意多边形: 形状 877"/>
              <p:cNvSpPr/>
              <p:nvPr>
                <p:custDataLst>
                  <p:tags r:id="rId74"/>
                </p:custDataLst>
              </p:nvPr>
            </p:nvSpPr>
            <p:spPr>
              <a:xfrm>
                <a:off x="3111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PA-任意多边形: 形状 878"/>
              <p:cNvSpPr/>
              <p:nvPr>
                <p:custDataLst>
                  <p:tags r:id="rId75"/>
                </p:custDataLst>
              </p:nvPr>
            </p:nvSpPr>
            <p:spPr>
              <a:xfrm>
                <a:off x="2603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PA-任意多边形: 形状 879"/>
              <p:cNvSpPr/>
              <p:nvPr>
                <p:custDataLst>
                  <p:tags r:id="rId76"/>
                </p:custDataLst>
              </p:nvPr>
            </p:nvSpPr>
            <p:spPr>
              <a:xfrm>
                <a:off x="4127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PA-任意多边形: 形状 880"/>
              <p:cNvSpPr/>
              <p:nvPr>
                <p:custDataLst>
                  <p:tags r:id="rId77"/>
                </p:custDataLst>
              </p:nvPr>
            </p:nvSpPr>
            <p:spPr>
              <a:xfrm>
                <a:off x="6159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PA-任意多边形: 形状 881"/>
              <p:cNvSpPr/>
              <p:nvPr>
                <p:custDataLst>
                  <p:tags r:id="rId78"/>
                </p:custDataLst>
              </p:nvPr>
            </p:nvSpPr>
            <p:spPr>
              <a:xfrm>
                <a:off x="7175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PA-任意多边形: 形状 882"/>
              <p:cNvSpPr/>
              <p:nvPr>
                <p:custDataLst>
                  <p:tags r:id="rId79"/>
                </p:custDataLst>
              </p:nvPr>
            </p:nvSpPr>
            <p:spPr>
              <a:xfrm>
                <a:off x="6667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PA-任意多边形: 形状 883"/>
              <p:cNvSpPr/>
              <p:nvPr>
                <p:custDataLst>
                  <p:tags r:id="rId80"/>
                </p:custDataLst>
              </p:nvPr>
            </p:nvSpPr>
            <p:spPr>
              <a:xfrm>
                <a:off x="7683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PA-任意多边形: 形状 884"/>
              <p:cNvSpPr/>
              <p:nvPr>
                <p:custDataLst>
                  <p:tags r:id="rId81"/>
                </p:custDataLst>
              </p:nvPr>
            </p:nvSpPr>
            <p:spPr>
              <a:xfrm>
                <a:off x="3619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PA-任意多边形: 形状 885"/>
              <p:cNvSpPr/>
              <p:nvPr>
                <p:custDataLst>
                  <p:tags r:id="rId82"/>
                </p:custDataLst>
              </p:nvPr>
            </p:nvSpPr>
            <p:spPr>
              <a:xfrm>
                <a:off x="8191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PA-任意多边形: 形状 886"/>
              <p:cNvSpPr/>
              <p:nvPr>
                <p:custDataLst>
                  <p:tags r:id="rId83"/>
                </p:custDataLst>
              </p:nvPr>
            </p:nvSpPr>
            <p:spPr>
              <a:xfrm>
                <a:off x="10223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PA-任意多边形: 形状 887"/>
              <p:cNvSpPr/>
              <p:nvPr>
                <p:custDataLst>
                  <p:tags r:id="rId84"/>
                </p:custDataLst>
              </p:nvPr>
            </p:nvSpPr>
            <p:spPr>
              <a:xfrm>
                <a:off x="11239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PA-任意多边形: 形状 888"/>
              <p:cNvSpPr/>
              <p:nvPr>
                <p:custDataLst>
                  <p:tags r:id="rId85"/>
                </p:custDataLst>
              </p:nvPr>
            </p:nvSpPr>
            <p:spPr>
              <a:xfrm>
                <a:off x="10731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6" name="PA-任意多边形: 形状 889"/>
              <p:cNvSpPr/>
              <p:nvPr>
                <p:custDataLst>
                  <p:tags r:id="rId86"/>
                </p:custDataLst>
              </p:nvPr>
            </p:nvSpPr>
            <p:spPr>
              <a:xfrm>
                <a:off x="1225550" y="20193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PA-任意多边形: 形状 890"/>
              <p:cNvSpPr/>
              <p:nvPr>
                <p:custDataLst>
                  <p:tags r:id="rId87"/>
                </p:custDataLst>
              </p:nvPr>
            </p:nvSpPr>
            <p:spPr>
              <a:xfrm>
                <a:off x="1174750" y="20701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PA-任意多边形: 形状 891"/>
              <p:cNvSpPr/>
              <p:nvPr>
                <p:custDataLst>
                  <p:tags r:id="rId88"/>
                </p:custDataLst>
              </p:nvPr>
            </p:nvSpPr>
            <p:spPr>
              <a:xfrm>
                <a:off x="2095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PA-任意多边形: 形状 892"/>
              <p:cNvSpPr/>
              <p:nvPr>
                <p:custDataLst>
                  <p:tags r:id="rId89"/>
                </p:custDataLst>
              </p:nvPr>
            </p:nvSpPr>
            <p:spPr>
              <a:xfrm>
                <a:off x="3111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PA-任意多边形: 形状 893"/>
              <p:cNvSpPr/>
              <p:nvPr>
                <p:custDataLst>
                  <p:tags r:id="rId90"/>
                </p:custDataLst>
              </p:nvPr>
            </p:nvSpPr>
            <p:spPr>
              <a:xfrm>
                <a:off x="4127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PA-任意多边形: 形状 894"/>
              <p:cNvSpPr/>
              <p:nvPr>
                <p:custDataLst>
                  <p:tags r:id="rId91"/>
                </p:custDataLst>
              </p:nvPr>
            </p:nvSpPr>
            <p:spPr>
              <a:xfrm>
                <a:off x="6159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PA-任意多边形: 形状 895"/>
              <p:cNvSpPr/>
              <p:nvPr>
                <p:custDataLst>
                  <p:tags r:id="rId92"/>
                </p:custDataLst>
              </p:nvPr>
            </p:nvSpPr>
            <p:spPr>
              <a:xfrm>
                <a:off x="7175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PA-任意多边形: 形状 896"/>
              <p:cNvSpPr/>
              <p:nvPr>
                <p:custDataLst>
                  <p:tags r:id="rId93"/>
                </p:custDataLst>
              </p:nvPr>
            </p:nvSpPr>
            <p:spPr>
              <a:xfrm>
                <a:off x="8191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" name="PA-任意多边形: 形状 897"/>
              <p:cNvSpPr/>
              <p:nvPr>
                <p:custDataLst>
                  <p:tags r:id="rId94"/>
                </p:custDataLst>
              </p:nvPr>
            </p:nvSpPr>
            <p:spPr>
              <a:xfrm>
                <a:off x="10223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PA-任意多边形: 形状 898"/>
              <p:cNvSpPr/>
              <p:nvPr>
                <p:custDataLst>
                  <p:tags r:id="rId95"/>
                </p:custDataLst>
              </p:nvPr>
            </p:nvSpPr>
            <p:spPr>
              <a:xfrm>
                <a:off x="11239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PA-任意多边形: 形状 899"/>
              <p:cNvSpPr/>
              <p:nvPr>
                <p:custDataLst>
                  <p:tags r:id="rId96"/>
                </p:custDataLst>
              </p:nvPr>
            </p:nvSpPr>
            <p:spPr>
              <a:xfrm>
                <a:off x="1225550" y="2120900"/>
                <a:ext cx="76200" cy="762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69850" y="44450"/>
                    </a:moveTo>
                    <a:cubicBezTo>
                      <a:pt x="69850" y="58478"/>
                      <a:pt x="58478" y="69850"/>
                      <a:pt x="44450" y="69850"/>
                    </a:cubicBezTo>
                    <a:cubicBezTo>
                      <a:pt x="30422" y="69850"/>
                      <a:pt x="19050" y="58478"/>
                      <a:pt x="19050" y="44450"/>
                    </a:cubicBezTo>
                    <a:cubicBezTo>
                      <a:pt x="19050" y="30422"/>
                      <a:pt x="30422" y="19050"/>
                      <a:pt x="44450" y="19050"/>
                    </a:cubicBezTo>
                    <a:cubicBezTo>
                      <a:pt x="58478" y="19050"/>
                      <a:pt x="69850" y="30422"/>
                      <a:pt x="69850" y="444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PA-任意多边形: 形状 900"/>
              <p:cNvSpPr/>
              <p:nvPr>
                <p:custDataLst>
                  <p:tags r:id="rId97"/>
                </p:custDataLst>
              </p:nvPr>
            </p:nvSpPr>
            <p:spPr>
              <a:xfrm>
                <a:off x="717550" y="3111500"/>
                <a:ext cx="76200" cy="1524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52400">
                    <a:moveTo>
                      <a:pt x="44450" y="19050"/>
                    </a:moveTo>
                    <a:cubicBezTo>
                      <a:pt x="30429" y="19050"/>
                      <a:pt x="19050" y="30404"/>
                      <a:pt x="19050" y="44450"/>
                    </a:cubicBezTo>
                    <a:lnTo>
                      <a:pt x="19050" y="120650"/>
                    </a:lnTo>
                    <a:cubicBezTo>
                      <a:pt x="19050" y="134696"/>
                      <a:pt x="30429" y="146050"/>
                      <a:pt x="44450" y="146050"/>
                    </a:cubicBezTo>
                    <a:cubicBezTo>
                      <a:pt x="58471" y="146050"/>
                      <a:pt x="69850" y="134696"/>
                      <a:pt x="69850" y="120650"/>
                    </a:cubicBezTo>
                    <a:lnTo>
                      <a:pt x="69850" y="44450"/>
                    </a:lnTo>
                    <a:cubicBezTo>
                      <a:pt x="69850" y="30404"/>
                      <a:pt x="58471" y="19050"/>
                      <a:pt x="44450" y="190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PA-任意多边形: 形状 901"/>
              <p:cNvSpPr/>
              <p:nvPr>
                <p:custDataLst>
                  <p:tags r:id="rId98"/>
                </p:custDataLst>
              </p:nvPr>
            </p:nvSpPr>
            <p:spPr>
              <a:xfrm>
                <a:off x="717550" y="2933700"/>
                <a:ext cx="76200" cy="1524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52400">
                    <a:moveTo>
                      <a:pt x="44450" y="19050"/>
                    </a:moveTo>
                    <a:cubicBezTo>
                      <a:pt x="30429" y="19050"/>
                      <a:pt x="19050" y="30404"/>
                      <a:pt x="19050" y="44450"/>
                    </a:cubicBezTo>
                    <a:lnTo>
                      <a:pt x="19050" y="120650"/>
                    </a:lnTo>
                    <a:cubicBezTo>
                      <a:pt x="19050" y="134696"/>
                      <a:pt x="30429" y="146050"/>
                      <a:pt x="44450" y="146050"/>
                    </a:cubicBezTo>
                    <a:cubicBezTo>
                      <a:pt x="58471" y="146050"/>
                      <a:pt x="69850" y="134696"/>
                      <a:pt x="69850" y="120650"/>
                    </a:cubicBezTo>
                    <a:lnTo>
                      <a:pt x="69850" y="44450"/>
                    </a:lnTo>
                    <a:cubicBezTo>
                      <a:pt x="69850" y="30404"/>
                      <a:pt x="58471" y="19050"/>
                      <a:pt x="44450" y="190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PA-任意多边形: 形状 902"/>
              <p:cNvSpPr/>
              <p:nvPr>
                <p:custDataLst>
                  <p:tags r:id="rId99"/>
                </p:custDataLst>
              </p:nvPr>
            </p:nvSpPr>
            <p:spPr>
              <a:xfrm>
                <a:off x="717550" y="2781300"/>
                <a:ext cx="76200" cy="1270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27000">
                    <a:moveTo>
                      <a:pt x="44450" y="19050"/>
                    </a:moveTo>
                    <a:cubicBezTo>
                      <a:pt x="30429" y="19050"/>
                      <a:pt x="19050" y="30404"/>
                      <a:pt x="19050" y="44450"/>
                    </a:cubicBezTo>
                    <a:lnTo>
                      <a:pt x="19050" y="95250"/>
                    </a:lnTo>
                    <a:cubicBezTo>
                      <a:pt x="19050" y="109296"/>
                      <a:pt x="30429" y="120650"/>
                      <a:pt x="44450" y="120650"/>
                    </a:cubicBezTo>
                    <a:cubicBezTo>
                      <a:pt x="58471" y="120650"/>
                      <a:pt x="69850" y="109296"/>
                      <a:pt x="69850" y="95250"/>
                    </a:cubicBezTo>
                    <a:lnTo>
                      <a:pt x="69850" y="44450"/>
                    </a:lnTo>
                    <a:cubicBezTo>
                      <a:pt x="69850" y="30404"/>
                      <a:pt x="58471" y="19050"/>
                      <a:pt x="44450" y="190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PA-任意多边形: 形状 903"/>
              <p:cNvSpPr/>
              <p:nvPr>
                <p:custDataLst>
                  <p:tags r:id="rId100"/>
                </p:custDataLst>
              </p:nvPr>
            </p:nvSpPr>
            <p:spPr>
              <a:xfrm>
                <a:off x="717550" y="2654300"/>
                <a:ext cx="76200" cy="1270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27000">
                    <a:moveTo>
                      <a:pt x="44450" y="19050"/>
                    </a:moveTo>
                    <a:cubicBezTo>
                      <a:pt x="30429" y="19050"/>
                      <a:pt x="19050" y="30404"/>
                      <a:pt x="19050" y="44450"/>
                    </a:cubicBezTo>
                    <a:lnTo>
                      <a:pt x="19050" y="95250"/>
                    </a:lnTo>
                    <a:cubicBezTo>
                      <a:pt x="19050" y="109296"/>
                      <a:pt x="30429" y="120650"/>
                      <a:pt x="44450" y="120650"/>
                    </a:cubicBezTo>
                    <a:cubicBezTo>
                      <a:pt x="58471" y="120650"/>
                      <a:pt x="69850" y="109296"/>
                      <a:pt x="69850" y="95250"/>
                    </a:cubicBezTo>
                    <a:lnTo>
                      <a:pt x="69850" y="44450"/>
                    </a:lnTo>
                    <a:cubicBezTo>
                      <a:pt x="69850" y="30404"/>
                      <a:pt x="58471" y="19050"/>
                      <a:pt x="44450" y="190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PA-任意多边形: 形状 904"/>
              <p:cNvSpPr/>
              <p:nvPr>
                <p:custDataLst>
                  <p:tags r:id="rId101"/>
                </p:custDataLst>
              </p:nvPr>
            </p:nvSpPr>
            <p:spPr>
              <a:xfrm>
                <a:off x="717550" y="2527300"/>
                <a:ext cx="76200" cy="127000"/>
              </a:xfrm>
              <a:custGeom>
                <a:avLst/>
                <a:gdLst>
                  <a:gd name="connsiteX0" fmla="*/ 57050 w 205382"/>
                  <a:gd name="connsiteY0" fmla="*/ 57050 w 205382"/>
                  <a:gd name="connsiteX1" fmla="*/ 57050 w 205382"/>
                  <a:gd name="connsiteY1" fmla="*/ 57050 w 205382"/>
                  <a:gd name="connsiteX2" fmla="*/ 57050 w 205382"/>
                  <a:gd name="connsiteY2" fmla="*/ 57050 w 205382"/>
                  <a:gd name="connsiteX3" fmla="*/ 57050 w 205382"/>
                  <a:gd name="connsiteY3" fmla="*/ 57050 w 205382"/>
                  <a:gd name="connsiteX4" fmla="*/ 57050 w 205382"/>
                  <a:gd name="connsiteY4" fmla="*/ 57050 w 205382"/>
                  <a:gd name="connsiteX5" fmla="*/ 57050 w 205382"/>
                  <a:gd name="connsiteY5" fmla="*/ 57050 w 205382"/>
                  <a:gd name="connsiteX6" fmla="*/ 57050 w 205382"/>
                  <a:gd name="connsiteY6" fmla="*/ 57050 w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27000">
                    <a:moveTo>
                      <a:pt x="44450" y="19050"/>
                    </a:moveTo>
                    <a:cubicBezTo>
                      <a:pt x="30429" y="19050"/>
                      <a:pt x="19050" y="30404"/>
                      <a:pt x="19050" y="44450"/>
                    </a:cubicBezTo>
                    <a:lnTo>
                      <a:pt x="19050" y="95250"/>
                    </a:lnTo>
                    <a:cubicBezTo>
                      <a:pt x="19050" y="109296"/>
                      <a:pt x="30429" y="120650"/>
                      <a:pt x="44450" y="120650"/>
                    </a:cubicBezTo>
                    <a:cubicBezTo>
                      <a:pt x="58471" y="120650"/>
                      <a:pt x="69850" y="109296"/>
                      <a:pt x="69850" y="95250"/>
                    </a:cubicBezTo>
                    <a:lnTo>
                      <a:pt x="69850" y="44450"/>
                    </a:lnTo>
                    <a:cubicBezTo>
                      <a:pt x="69850" y="30404"/>
                      <a:pt x="58471" y="19050"/>
                      <a:pt x="44450" y="1905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2" name="文本框 211"/>
          <p:cNvSpPr txBox="1"/>
          <p:nvPr/>
        </p:nvSpPr>
        <p:spPr>
          <a:xfrm>
            <a:off x="649937" y="3863649"/>
            <a:ext cx="3888431" cy="273529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影像资料必须为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现场实时拍摄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，不得后期剪辑、篡改或使用非本工程的照片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标注拍摄时间、工程部位、施工内容、参与人员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等信息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使用带时间戳和定位功能的设备拍摄（如工程专用水印相机）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4654552" y="3932813"/>
            <a:ext cx="4063081" cy="266613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隐蔽工程全过程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施工前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（基面处理）、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施工中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（关键工序）、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施工后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（成品状态）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对隐蔽部位（如管线走向、焊接接头、防水层搭接等）需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多角度拍摄，确保细节清晰可辨</a:t>
            </a:r>
            <a:endParaRPr lang="en-US" altLang="zh-CN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文本框 213"/>
          <p:cNvSpPr txBox="1"/>
          <p:nvPr/>
        </p:nvSpPr>
        <p:spPr>
          <a:xfrm>
            <a:off x="8717633" y="3909056"/>
            <a:ext cx="3115445" cy="19442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照片分辨率较高，关键部位需特写拍摄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光线不足时需补光，避免模糊、反光或阴影遮挡关键细节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" name="文本框 214"/>
          <p:cNvSpPr txBox="1"/>
          <p:nvPr>
            <p:custDataLst>
              <p:tags r:id="rId102"/>
            </p:custDataLst>
          </p:nvPr>
        </p:nvSpPr>
        <p:spPr>
          <a:xfrm>
            <a:off x="9594219" y="2984246"/>
            <a:ext cx="1550387" cy="879403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b="1" spc="15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清晰度</a:t>
            </a:r>
            <a:endParaRPr lang="zh-CN" altLang="en-US" sz="2800" b="1" spc="15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竣工验收资料的要求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03"/>
            </p:custDataLst>
          </p:nvPr>
        </p:nvSpPr>
        <p:spPr>
          <a:xfrm>
            <a:off x="4332605" y="836930"/>
            <a:ext cx="2706370" cy="77216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rgbClr val="0070C0"/>
                </a:solidFill>
              </a:rPr>
              <a:t>——隐蔽工程资料</a:t>
            </a:r>
            <a:endParaRPr lang="en-US" altLang="zh-CN" sz="2600" spc="18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76021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674414" y="3812215"/>
            <a:ext cx="2546315" cy="1652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签证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签证单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签证费用报价单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收方单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其他支撑性材料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1"/>
          <p:cNvSpPr/>
          <p:nvPr>
            <p:custDataLst>
              <p:tags r:id="rId2"/>
            </p:custDataLst>
          </p:nvPr>
        </p:nvSpPr>
        <p:spPr>
          <a:xfrm>
            <a:off x="1236008" y="1944438"/>
            <a:ext cx="956945" cy="1442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4" h="1905">
                <a:moveTo>
                  <a:pt x="97" y="0"/>
                </a:moveTo>
                <a:cubicBezTo>
                  <a:pt x="741" y="0"/>
                  <a:pt x="1264" y="523"/>
                  <a:pt x="1264" y="1173"/>
                </a:cubicBezTo>
                <a:cubicBezTo>
                  <a:pt x="1264" y="1442"/>
                  <a:pt x="1176" y="1695"/>
                  <a:pt x="1012" y="1905"/>
                </a:cubicBezTo>
                <a:cubicBezTo>
                  <a:pt x="1012" y="1905"/>
                  <a:pt x="1012" y="1905"/>
                  <a:pt x="460" y="1905"/>
                </a:cubicBezTo>
                <a:cubicBezTo>
                  <a:pt x="731" y="1773"/>
                  <a:pt x="917" y="1492"/>
                  <a:pt x="917" y="1173"/>
                </a:cubicBezTo>
                <a:cubicBezTo>
                  <a:pt x="917" y="721"/>
                  <a:pt x="548" y="352"/>
                  <a:pt x="97" y="352"/>
                </a:cubicBezTo>
                <a:cubicBezTo>
                  <a:pt x="69" y="352"/>
                  <a:pt x="41" y="354"/>
                  <a:pt x="13" y="357"/>
                </a:cubicBezTo>
                <a:lnTo>
                  <a:pt x="0" y="358"/>
                </a:lnTo>
                <a:lnTo>
                  <a:pt x="0" y="4"/>
                </a:lnTo>
                <a:lnTo>
                  <a:pt x="14" y="3"/>
                </a:lnTo>
                <a:cubicBezTo>
                  <a:pt x="42" y="1"/>
                  <a:pt x="69" y="0"/>
                  <a:pt x="97" y="0"/>
                </a:cubicBezTo>
                <a:close/>
              </a:path>
            </a:pathLst>
          </a:custGeom>
          <a:gradFill>
            <a:gsLst>
              <a:gs pos="100000">
                <a:srgbClr val="4F81BD">
                  <a:lumMod val="50000"/>
                  <a:lumOff val="50000"/>
                </a:srgbClr>
              </a:gs>
              <a:gs pos="23000">
                <a:srgbClr val="4F81BD">
                  <a:lumMod val="80000"/>
                  <a:lumOff val="2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2"/>
          <p:cNvSpPr/>
          <p:nvPr>
            <p:custDataLst>
              <p:tags r:id="rId3"/>
            </p:custDataLst>
          </p:nvPr>
        </p:nvSpPr>
        <p:spPr>
          <a:xfrm>
            <a:off x="436543" y="1946343"/>
            <a:ext cx="2193925" cy="1766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10" h="2745">
                <a:moveTo>
                  <a:pt x="1259" y="0"/>
                </a:moveTo>
                <a:lnTo>
                  <a:pt x="1259" y="417"/>
                </a:lnTo>
                <a:lnTo>
                  <a:pt x="1251" y="418"/>
                </a:lnTo>
                <a:cubicBezTo>
                  <a:pt x="777" y="478"/>
                  <a:pt x="407" y="885"/>
                  <a:pt x="407" y="1375"/>
                </a:cubicBezTo>
                <a:cubicBezTo>
                  <a:pt x="407" y="1906"/>
                  <a:pt x="841" y="2333"/>
                  <a:pt x="1373" y="2333"/>
                </a:cubicBezTo>
                <a:cubicBezTo>
                  <a:pt x="1373" y="2333"/>
                  <a:pt x="1373" y="2333"/>
                  <a:pt x="1693" y="2334"/>
                </a:cubicBezTo>
                <a:lnTo>
                  <a:pt x="1698" y="2334"/>
                </a:lnTo>
                <a:lnTo>
                  <a:pt x="2078" y="2334"/>
                </a:lnTo>
                <a:lnTo>
                  <a:pt x="2504" y="2334"/>
                </a:lnTo>
                <a:lnTo>
                  <a:pt x="2525" y="2334"/>
                </a:lnTo>
                <a:lnTo>
                  <a:pt x="2535" y="2334"/>
                </a:lnTo>
                <a:lnTo>
                  <a:pt x="2650" y="2334"/>
                </a:lnTo>
                <a:lnTo>
                  <a:pt x="2760" y="2334"/>
                </a:lnTo>
                <a:lnTo>
                  <a:pt x="2893" y="2334"/>
                </a:lnTo>
                <a:lnTo>
                  <a:pt x="2902" y="2345"/>
                </a:lnTo>
                <a:cubicBezTo>
                  <a:pt x="3033" y="2505"/>
                  <a:pt x="3199" y="2638"/>
                  <a:pt x="3386" y="2733"/>
                </a:cubicBezTo>
                <a:lnTo>
                  <a:pt x="3410" y="2745"/>
                </a:lnTo>
                <a:lnTo>
                  <a:pt x="2760" y="2745"/>
                </a:lnTo>
                <a:lnTo>
                  <a:pt x="2650" y="2745"/>
                </a:lnTo>
                <a:lnTo>
                  <a:pt x="2535" y="2745"/>
                </a:lnTo>
                <a:lnTo>
                  <a:pt x="2525" y="2745"/>
                </a:lnTo>
                <a:lnTo>
                  <a:pt x="2504" y="2745"/>
                </a:lnTo>
                <a:lnTo>
                  <a:pt x="2078" y="2745"/>
                </a:lnTo>
                <a:lnTo>
                  <a:pt x="1439" y="2745"/>
                </a:lnTo>
                <a:lnTo>
                  <a:pt x="1435" y="2745"/>
                </a:lnTo>
                <a:lnTo>
                  <a:pt x="1325" y="2745"/>
                </a:lnTo>
                <a:lnTo>
                  <a:pt x="1288" y="2745"/>
                </a:lnTo>
                <a:lnTo>
                  <a:pt x="1288" y="2743"/>
                </a:lnTo>
                <a:lnTo>
                  <a:pt x="1277" y="2743"/>
                </a:lnTo>
                <a:cubicBezTo>
                  <a:pt x="562" y="2689"/>
                  <a:pt x="0" y="2092"/>
                  <a:pt x="0" y="1364"/>
                </a:cubicBezTo>
                <a:cubicBezTo>
                  <a:pt x="0" y="1328"/>
                  <a:pt x="1" y="1292"/>
                  <a:pt x="4" y="1258"/>
                </a:cubicBezTo>
                <a:lnTo>
                  <a:pt x="7" y="1224"/>
                </a:lnTo>
                <a:lnTo>
                  <a:pt x="9" y="1199"/>
                </a:lnTo>
                <a:cubicBezTo>
                  <a:pt x="91" y="561"/>
                  <a:pt x="604" y="61"/>
                  <a:pt x="1244" y="1"/>
                </a:cubicBezTo>
                <a:lnTo>
                  <a:pt x="1259" y="0"/>
                </a:lnTo>
                <a:close/>
              </a:path>
            </a:pathLst>
          </a:custGeom>
          <a:gradFill>
            <a:gsLst>
              <a:gs pos="70000">
                <a:srgbClr val="4F81BD">
                  <a:lumMod val="80000"/>
                  <a:lumOff val="20000"/>
                </a:srgbClr>
              </a:gs>
              <a:gs pos="0">
                <a:srgbClr val="4F81BD">
                  <a:lumMod val="20000"/>
                  <a:lumOff val="80000"/>
                </a:srgbClr>
              </a:gs>
              <a:gs pos="0">
                <a:srgbClr val="4F81BD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图片 12" descr="343439383331313b343532303032383bbfcdbba7b9dcc0ed"/>
          <p:cNvSpPr/>
          <p:nvPr>
            <p:custDataLst>
              <p:tags r:id="rId4"/>
            </p:custDataLst>
          </p:nvPr>
        </p:nvSpPr>
        <p:spPr>
          <a:xfrm>
            <a:off x="3623828" y="2586222"/>
            <a:ext cx="445770" cy="431165"/>
          </a:xfrm>
          <a:custGeom>
            <a:avLst/>
            <a:gdLst>
              <a:gd name="connsiteX0" fmla="*/ 691517 w 914399"/>
              <a:gd name="connsiteY0" fmla="*/ 690236 h 882013"/>
              <a:gd name="connsiteX1" fmla="*/ 497647 w 914399"/>
              <a:gd name="connsiteY1" fmla="*/ 544490 h 882013"/>
              <a:gd name="connsiteX2" fmla="*/ 486165 w 914399"/>
              <a:gd name="connsiteY2" fmla="*/ 513880 h 882013"/>
              <a:gd name="connsiteX3" fmla="*/ 486165 w 914399"/>
              <a:gd name="connsiteY3" fmla="*/ 513422 h 882013"/>
              <a:gd name="connsiteX4" fmla="*/ 487541 w 914399"/>
              <a:gd name="connsiteY4" fmla="*/ 510683 h 882013"/>
              <a:gd name="connsiteX5" fmla="*/ 560127 w 914399"/>
              <a:gd name="connsiteY5" fmla="*/ 315594 h 882013"/>
              <a:gd name="connsiteX6" fmla="*/ 484324 w 914399"/>
              <a:gd name="connsiteY6" fmla="*/ 107255 h 882013"/>
              <a:gd name="connsiteX7" fmla="*/ 480189 w 914399"/>
              <a:gd name="connsiteY7" fmla="*/ 81213 h 882013"/>
              <a:gd name="connsiteX8" fmla="*/ 606068 w 914399"/>
              <a:gd name="connsiteY8" fmla="*/ 345 h 882013"/>
              <a:gd name="connsiteX9" fmla="*/ 771454 w 914399"/>
              <a:gd name="connsiteY9" fmla="*/ 141978 h 882013"/>
              <a:gd name="connsiteX10" fmla="*/ 716326 w 914399"/>
              <a:gd name="connsiteY10" fmla="*/ 352144 h 882013"/>
              <a:gd name="connsiteX11" fmla="*/ 697949 w 914399"/>
              <a:gd name="connsiteY11" fmla="*/ 374989 h 882013"/>
              <a:gd name="connsiteX12" fmla="*/ 696109 w 914399"/>
              <a:gd name="connsiteY12" fmla="*/ 410169 h 882013"/>
              <a:gd name="connsiteX13" fmla="*/ 703003 w 914399"/>
              <a:gd name="connsiteY13" fmla="*/ 421590 h 882013"/>
              <a:gd name="connsiteX14" fmla="*/ 758131 w 914399"/>
              <a:gd name="connsiteY14" fmla="*/ 448546 h 882013"/>
              <a:gd name="connsiteX15" fmla="*/ 817853 w 914399"/>
              <a:gd name="connsiteY15" fmla="*/ 475960 h 882013"/>
              <a:gd name="connsiteX16" fmla="*/ 909734 w 914399"/>
              <a:gd name="connsiteY16" fmla="*/ 558199 h 882013"/>
              <a:gd name="connsiteX17" fmla="*/ 900546 w 914399"/>
              <a:gd name="connsiteY17" fmla="*/ 645004 h 882013"/>
              <a:gd name="connsiteX18" fmla="*/ 714028 w 914399"/>
              <a:gd name="connsiteY18" fmla="*/ 702571 h 882013"/>
              <a:gd name="connsiteX19" fmla="*/ 691517 w 914399"/>
              <a:gd name="connsiteY19" fmla="*/ 690236 h 882013"/>
              <a:gd name="connsiteX20" fmla="*/ 114 w 914399"/>
              <a:gd name="connsiteY20" fmla="*/ 781614 h 882013"/>
              <a:gd name="connsiteX21" fmla="*/ 114 w 914399"/>
              <a:gd name="connsiteY21" fmla="*/ 749630 h 882013"/>
              <a:gd name="connsiteX22" fmla="*/ 9302 w 914399"/>
              <a:gd name="connsiteY22" fmla="*/ 722219 h 882013"/>
              <a:gd name="connsiteX23" fmla="*/ 95211 w 914399"/>
              <a:gd name="connsiteY23" fmla="*/ 640892 h 882013"/>
              <a:gd name="connsiteX24" fmla="*/ 97967 w 914399"/>
              <a:gd name="connsiteY24" fmla="*/ 639065 h 882013"/>
              <a:gd name="connsiteX25" fmla="*/ 183875 w 914399"/>
              <a:gd name="connsiteY25" fmla="*/ 598861 h 882013"/>
              <a:gd name="connsiteX26" fmla="*/ 211440 w 914399"/>
              <a:gd name="connsiteY26" fmla="*/ 587437 h 882013"/>
              <a:gd name="connsiteX27" fmla="*/ 219250 w 914399"/>
              <a:gd name="connsiteY27" fmla="*/ 581498 h 882013"/>
              <a:gd name="connsiteX28" fmla="*/ 233951 w 914399"/>
              <a:gd name="connsiteY28" fmla="*/ 507483 h 882013"/>
              <a:gd name="connsiteX29" fmla="*/ 216034 w 914399"/>
              <a:gd name="connsiteY29" fmla="*/ 485096 h 882013"/>
              <a:gd name="connsiteX30" fmla="*/ 215115 w 914399"/>
              <a:gd name="connsiteY30" fmla="*/ 484184 h 882013"/>
              <a:gd name="connsiteX31" fmla="*/ 146664 w 914399"/>
              <a:gd name="connsiteY31" fmla="*/ 269905 h 882013"/>
              <a:gd name="connsiteX32" fmla="*/ 316643 w 914399"/>
              <a:gd name="connsiteY32" fmla="*/ 114565 h 882013"/>
              <a:gd name="connsiteX33" fmla="*/ 491218 w 914399"/>
              <a:gd name="connsiteY33" fmla="*/ 268992 h 882013"/>
              <a:gd name="connsiteX34" fmla="*/ 491675 w 914399"/>
              <a:gd name="connsiteY34" fmla="*/ 271276 h 882013"/>
              <a:gd name="connsiteX35" fmla="*/ 468707 w 914399"/>
              <a:gd name="connsiteY35" fmla="*/ 407427 h 882013"/>
              <a:gd name="connsiteX36" fmla="*/ 423685 w 914399"/>
              <a:gd name="connsiteY36" fmla="*/ 483726 h 882013"/>
              <a:gd name="connsiteX37" fmla="*/ 421848 w 914399"/>
              <a:gd name="connsiteY37" fmla="*/ 486469 h 882013"/>
              <a:gd name="connsiteX38" fmla="*/ 405308 w 914399"/>
              <a:gd name="connsiteY38" fmla="*/ 505656 h 882013"/>
              <a:gd name="connsiteX39" fmla="*/ 403471 w 914399"/>
              <a:gd name="connsiteY39" fmla="*/ 510225 h 882013"/>
              <a:gd name="connsiteX40" fmla="*/ 413578 w 914399"/>
              <a:gd name="connsiteY40" fmla="*/ 585610 h 882013"/>
              <a:gd name="connsiteX41" fmla="*/ 449412 w 914399"/>
              <a:gd name="connsiteY41" fmla="*/ 598861 h 882013"/>
              <a:gd name="connsiteX42" fmla="*/ 451707 w 914399"/>
              <a:gd name="connsiteY42" fmla="*/ 599773 h 882013"/>
              <a:gd name="connsiteX43" fmla="*/ 601472 w 914399"/>
              <a:gd name="connsiteY43" fmla="*/ 685669 h 882013"/>
              <a:gd name="connsiteX44" fmla="*/ 602852 w 914399"/>
              <a:gd name="connsiteY44" fmla="*/ 686581 h 882013"/>
              <a:gd name="connsiteX45" fmla="*/ 636849 w 914399"/>
              <a:gd name="connsiteY45" fmla="*/ 736382 h 882013"/>
              <a:gd name="connsiteX46" fmla="*/ 638686 w 914399"/>
              <a:gd name="connsiteY46" fmla="*/ 751915 h 882013"/>
              <a:gd name="connsiteX47" fmla="*/ 638686 w 914399"/>
              <a:gd name="connsiteY47" fmla="*/ 787553 h 882013"/>
              <a:gd name="connsiteX48" fmla="*/ 637767 w 914399"/>
              <a:gd name="connsiteY48" fmla="*/ 793949 h 882013"/>
              <a:gd name="connsiteX49" fmla="*/ 500864 w 914399"/>
              <a:gd name="connsiteY49" fmla="*/ 868422 h 882013"/>
              <a:gd name="connsiteX50" fmla="*/ 151717 w 914399"/>
              <a:gd name="connsiteY50" fmla="*/ 868422 h 882013"/>
              <a:gd name="connsiteX51" fmla="*/ 18490 w 914399"/>
              <a:gd name="connsiteY51" fmla="*/ 813594 h 882013"/>
              <a:gd name="connsiteX52" fmla="*/ 114 w 914399"/>
              <a:gd name="connsiteY52" fmla="*/ 781614 h 8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399" h="882013">
                <a:moveTo>
                  <a:pt x="691517" y="690236"/>
                </a:moveTo>
                <a:cubicBezTo>
                  <a:pt x="652009" y="615766"/>
                  <a:pt x="579422" y="576932"/>
                  <a:pt x="497647" y="544490"/>
                </a:cubicBezTo>
                <a:cubicBezTo>
                  <a:pt x="485243" y="539466"/>
                  <a:pt x="480189" y="525303"/>
                  <a:pt x="486165" y="513880"/>
                </a:cubicBezTo>
                <a:lnTo>
                  <a:pt x="486165" y="513422"/>
                </a:lnTo>
                <a:lnTo>
                  <a:pt x="487541" y="510683"/>
                </a:lnTo>
                <a:cubicBezTo>
                  <a:pt x="523836" y="460424"/>
                  <a:pt x="555532" y="396918"/>
                  <a:pt x="560127" y="315594"/>
                </a:cubicBezTo>
                <a:cubicBezTo>
                  <a:pt x="568855" y="222390"/>
                  <a:pt x="533481" y="156599"/>
                  <a:pt x="484324" y="107255"/>
                </a:cubicBezTo>
                <a:cubicBezTo>
                  <a:pt x="477434" y="100402"/>
                  <a:pt x="475597" y="89894"/>
                  <a:pt x="480189" y="81213"/>
                </a:cubicBezTo>
                <a:cubicBezTo>
                  <a:pt x="503619" y="38266"/>
                  <a:pt x="539914" y="4457"/>
                  <a:pt x="606068" y="345"/>
                </a:cubicBezTo>
                <a:cubicBezTo>
                  <a:pt x="707137" y="-4224"/>
                  <a:pt x="762266" y="59740"/>
                  <a:pt x="771454" y="141978"/>
                </a:cubicBezTo>
                <a:cubicBezTo>
                  <a:pt x="785235" y="233355"/>
                  <a:pt x="753078" y="306456"/>
                  <a:pt x="716326" y="352144"/>
                </a:cubicBezTo>
                <a:cubicBezTo>
                  <a:pt x="711730" y="361283"/>
                  <a:pt x="702542" y="365849"/>
                  <a:pt x="697949" y="374989"/>
                </a:cubicBezTo>
                <a:cubicBezTo>
                  <a:pt x="694272" y="382297"/>
                  <a:pt x="693354" y="399203"/>
                  <a:pt x="696109" y="410169"/>
                </a:cubicBezTo>
                <a:cubicBezTo>
                  <a:pt x="697031" y="414738"/>
                  <a:pt x="699325" y="418393"/>
                  <a:pt x="703003" y="421590"/>
                </a:cubicBezTo>
                <a:cubicBezTo>
                  <a:pt x="715865" y="432556"/>
                  <a:pt x="742050" y="440322"/>
                  <a:pt x="758131" y="448546"/>
                </a:cubicBezTo>
                <a:cubicBezTo>
                  <a:pt x="781100" y="457685"/>
                  <a:pt x="799476" y="466821"/>
                  <a:pt x="817853" y="475960"/>
                </a:cubicBezTo>
                <a:cubicBezTo>
                  <a:pt x="854605" y="494235"/>
                  <a:pt x="895950" y="521646"/>
                  <a:pt x="909734" y="558199"/>
                </a:cubicBezTo>
                <a:cubicBezTo>
                  <a:pt x="918922" y="581043"/>
                  <a:pt x="914327" y="626729"/>
                  <a:pt x="900546" y="645004"/>
                </a:cubicBezTo>
                <a:cubicBezTo>
                  <a:pt x="870684" y="687496"/>
                  <a:pt x="784774" y="694348"/>
                  <a:pt x="714028" y="702571"/>
                </a:cubicBezTo>
                <a:cubicBezTo>
                  <a:pt x="704840" y="703029"/>
                  <a:pt x="696109" y="698459"/>
                  <a:pt x="691517" y="690236"/>
                </a:cubicBezTo>
                <a:moveTo>
                  <a:pt x="114" y="781614"/>
                </a:moveTo>
                <a:lnTo>
                  <a:pt x="114" y="749630"/>
                </a:lnTo>
                <a:cubicBezTo>
                  <a:pt x="114" y="740494"/>
                  <a:pt x="4708" y="731355"/>
                  <a:pt x="9302" y="722219"/>
                </a:cubicBezTo>
                <a:cubicBezTo>
                  <a:pt x="27219" y="686124"/>
                  <a:pt x="63512" y="663282"/>
                  <a:pt x="95211" y="640892"/>
                </a:cubicBezTo>
                <a:cubicBezTo>
                  <a:pt x="96129" y="640438"/>
                  <a:pt x="97048" y="639523"/>
                  <a:pt x="97967" y="639065"/>
                </a:cubicBezTo>
                <a:cubicBezTo>
                  <a:pt x="125072" y="625817"/>
                  <a:pt x="152177" y="612109"/>
                  <a:pt x="183875" y="598861"/>
                </a:cubicBezTo>
                <a:cubicBezTo>
                  <a:pt x="191685" y="595207"/>
                  <a:pt x="202711" y="591095"/>
                  <a:pt x="211440" y="587437"/>
                </a:cubicBezTo>
                <a:cubicBezTo>
                  <a:pt x="214655" y="586067"/>
                  <a:pt x="217412" y="584240"/>
                  <a:pt x="219250" y="581498"/>
                </a:cubicBezTo>
                <a:cubicBezTo>
                  <a:pt x="232572" y="565508"/>
                  <a:pt x="246814" y="532612"/>
                  <a:pt x="233951" y="507483"/>
                </a:cubicBezTo>
                <a:cubicBezTo>
                  <a:pt x="229357" y="498347"/>
                  <a:pt x="224762" y="493777"/>
                  <a:pt x="216034" y="485096"/>
                </a:cubicBezTo>
                <a:lnTo>
                  <a:pt x="215115" y="484184"/>
                </a:lnTo>
                <a:cubicBezTo>
                  <a:pt x="173769" y="438495"/>
                  <a:pt x="137476" y="360826"/>
                  <a:pt x="146664" y="269905"/>
                </a:cubicBezTo>
                <a:cubicBezTo>
                  <a:pt x="155852" y="178529"/>
                  <a:pt x="215574" y="114565"/>
                  <a:pt x="316643" y="114565"/>
                </a:cubicBezTo>
                <a:cubicBezTo>
                  <a:pt x="417252" y="114565"/>
                  <a:pt x="476976" y="178072"/>
                  <a:pt x="491218" y="268992"/>
                </a:cubicBezTo>
                <a:cubicBezTo>
                  <a:pt x="491218" y="269905"/>
                  <a:pt x="491218" y="270362"/>
                  <a:pt x="491675" y="271276"/>
                </a:cubicBezTo>
                <a:cubicBezTo>
                  <a:pt x="495810" y="325645"/>
                  <a:pt x="482487" y="375446"/>
                  <a:pt x="468707" y="407427"/>
                </a:cubicBezTo>
                <a:cubicBezTo>
                  <a:pt x="455384" y="438953"/>
                  <a:pt x="441600" y="461339"/>
                  <a:pt x="423685" y="483726"/>
                </a:cubicBezTo>
                <a:cubicBezTo>
                  <a:pt x="422766" y="484638"/>
                  <a:pt x="422305" y="485554"/>
                  <a:pt x="421848" y="486469"/>
                </a:cubicBezTo>
                <a:cubicBezTo>
                  <a:pt x="417252" y="493777"/>
                  <a:pt x="409901" y="498347"/>
                  <a:pt x="405308" y="505656"/>
                </a:cubicBezTo>
                <a:cubicBezTo>
                  <a:pt x="404390" y="507028"/>
                  <a:pt x="403929" y="508398"/>
                  <a:pt x="403471" y="510225"/>
                </a:cubicBezTo>
                <a:cubicBezTo>
                  <a:pt x="395659" y="537182"/>
                  <a:pt x="404390" y="572362"/>
                  <a:pt x="413578" y="585610"/>
                </a:cubicBezTo>
                <a:cubicBezTo>
                  <a:pt x="418170" y="594291"/>
                  <a:pt x="435628" y="594749"/>
                  <a:pt x="449412" y="598861"/>
                </a:cubicBezTo>
                <a:cubicBezTo>
                  <a:pt x="450330" y="599318"/>
                  <a:pt x="450788" y="599318"/>
                  <a:pt x="451707" y="599773"/>
                </a:cubicBezTo>
                <a:cubicBezTo>
                  <a:pt x="506378" y="622617"/>
                  <a:pt x="560588" y="649574"/>
                  <a:pt x="601472" y="685669"/>
                </a:cubicBezTo>
                <a:cubicBezTo>
                  <a:pt x="601933" y="686124"/>
                  <a:pt x="602391" y="686581"/>
                  <a:pt x="602852" y="686581"/>
                </a:cubicBezTo>
                <a:cubicBezTo>
                  <a:pt x="614795" y="698459"/>
                  <a:pt x="630416" y="714453"/>
                  <a:pt x="636849" y="736382"/>
                </a:cubicBezTo>
                <a:cubicBezTo>
                  <a:pt x="638225" y="741406"/>
                  <a:pt x="638686" y="746891"/>
                  <a:pt x="638686" y="751915"/>
                </a:cubicBezTo>
                <a:lnTo>
                  <a:pt x="638686" y="787553"/>
                </a:lnTo>
                <a:cubicBezTo>
                  <a:pt x="638686" y="789838"/>
                  <a:pt x="638225" y="792122"/>
                  <a:pt x="637767" y="793949"/>
                </a:cubicBezTo>
                <a:cubicBezTo>
                  <a:pt x="622146" y="841466"/>
                  <a:pt x="559209" y="855171"/>
                  <a:pt x="500864" y="868422"/>
                </a:cubicBezTo>
                <a:cubicBezTo>
                  <a:pt x="399794" y="886697"/>
                  <a:pt x="257380" y="886697"/>
                  <a:pt x="151717" y="868422"/>
                </a:cubicBezTo>
                <a:cubicBezTo>
                  <a:pt x="101183" y="859283"/>
                  <a:pt x="46054" y="845578"/>
                  <a:pt x="18490" y="813594"/>
                </a:cubicBezTo>
                <a:cubicBezTo>
                  <a:pt x="9302" y="809028"/>
                  <a:pt x="4708" y="799889"/>
                  <a:pt x="114" y="781614"/>
                </a:cubicBezTo>
              </a:path>
            </a:pathLst>
          </a:custGeom>
          <a:gradFill>
            <a:gsLst>
              <a:gs pos="0">
                <a:srgbClr val="C0504D"/>
              </a:gs>
              <a:gs pos="100000">
                <a:srgbClr val="C0504D">
                  <a:lumMod val="60000"/>
                  <a:lumOff val="40000"/>
                </a:srgbClr>
              </a:gs>
            </a:gsLst>
            <a:lin ang="5400000" scaled="0"/>
          </a:gradFill>
          <a:ln w="3268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1"/>
          <p:cNvSpPr/>
          <p:nvPr>
            <p:custDataLst>
              <p:tags r:id="rId5"/>
            </p:custDataLst>
          </p:nvPr>
        </p:nvSpPr>
        <p:spPr>
          <a:xfrm>
            <a:off x="3771148" y="1915662"/>
            <a:ext cx="956945" cy="1442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4" h="1905">
                <a:moveTo>
                  <a:pt x="97" y="0"/>
                </a:moveTo>
                <a:cubicBezTo>
                  <a:pt x="741" y="0"/>
                  <a:pt x="1264" y="523"/>
                  <a:pt x="1264" y="1173"/>
                </a:cubicBezTo>
                <a:cubicBezTo>
                  <a:pt x="1264" y="1442"/>
                  <a:pt x="1176" y="1695"/>
                  <a:pt x="1012" y="1905"/>
                </a:cubicBezTo>
                <a:cubicBezTo>
                  <a:pt x="1012" y="1905"/>
                  <a:pt x="1012" y="1905"/>
                  <a:pt x="460" y="1905"/>
                </a:cubicBezTo>
                <a:cubicBezTo>
                  <a:pt x="731" y="1773"/>
                  <a:pt x="917" y="1492"/>
                  <a:pt x="917" y="1173"/>
                </a:cubicBezTo>
                <a:cubicBezTo>
                  <a:pt x="917" y="721"/>
                  <a:pt x="548" y="352"/>
                  <a:pt x="97" y="352"/>
                </a:cubicBezTo>
                <a:cubicBezTo>
                  <a:pt x="69" y="352"/>
                  <a:pt x="41" y="354"/>
                  <a:pt x="13" y="357"/>
                </a:cubicBezTo>
                <a:lnTo>
                  <a:pt x="0" y="358"/>
                </a:lnTo>
                <a:lnTo>
                  <a:pt x="0" y="4"/>
                </a:lnTo>
                <a:lnTo>
                  <a:pt x="14" y="3"/>
                </a:lnTo>
                <a:cubicBezTo>
                  <a:pt x="42" y="1"/>
                  <a:pt x="69" y="0"/>
                  <a:pt x="97" y="0"/>
                </a:cubicBezTo>
                <a:close/>
              </a:path>
            </a:pathLst>
          </a:custGeom>
          <a:gradFill>
            <a:gsLst>
              <a:gs pos="100000">
                <a:srgbClr val="C0504D">
                  <a:lumMod val="50000"/>
                  <a:lumOff val="50000"/>
                </a:srgbClr>
              </a:gs>
              <a:gs pos="25000">
                <a:srgbClr val="C0504D">
                  <a:lumMod val="80000"/>
                  <a:lumOff val="2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9" name="2"/>
          <p:cNvSpPr/>
          <p:nvPr>
            <p:custDataLst>
              <p:tags r:id="rId6"/>
            </p:custDataLst>
          </p:nvPr>
        </p:nvSpPr>
        <p:spPr>
          <a:xfrm>
            <a:off x="2971683" y="1917567"/>
            <a:ext cx="2193925" cy="1766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10" h="2745">
                <a:moveTo>
                  <a:pt x="1259" y="0"/>
                </a:moveTo>
                <a:lnTo>
                  <a:pt x="1259" y="417"/>
                </a:lnTo>
                <a:lnTo>
                  <a:pt x="1251" y="418"/>
                </a:lnTo>
                <a:cubicBezTo>
                  <a:pt x="777" y="478"/>
                  <a:pt x="407" y="885"/>
                  <a:pt x="407" y="1375"/>
                </a:cubicBezTo>
                <a:cubicBezTo>
                  <a:pt x="407" y="1906"/>
                  <a:pt x="841" y="2333"/>
                  <a:pt x="1373" y="2333"/>
                </a:cubicBezTo>
                <a:cubicBezTo>
                  <a:pt x="1373" y="2333"/>
                  <a:pt x="1373" y="2333"/>
                  <a:pt x="1693" y="2334"/>
                </a:cubicBezTo>
                <a:lnTo>
                  <a:pt x="1698" y="2334"/>
                </a:lnTo>
                <a:lnTo>
                  <a:pt x="2078" y="2334"/>
                </a:lnTo>
                <a:lnTo>
                  <a:pt x="2504" y="2334"/>
                </a:lnTo>
                <a:lnTo>
                  <a:pt x="2525" y="2334"/>
                </a:lnTo>
                <a:lnTo>
                  <a:pt x="2535" y="2334"/>
                </a:lnTo>
                <a:lnTo>
                  <a:pt x="2650" y="2334"/>
                </a:lnTo>
                <a:lnTo>
                  <a:pt x="2760" y="2334"/>
                </a:lnTo>
                <a:lnTo>
                  <a:pt x="2893" y="2334"/>
                </a:lnTo>
                <a:lnTo>
                  <a:pt x="2902" y="2345"/>
                </a:lnTo>
                <a:cubicBezTo>
                  <a:pt x="3033" y="2505"/>
                  <a:pt x="3199" y="2638"/>
                  <a:pt x="3386" y="2733"/>
                </a:cubicBezTo>
                <a:lnTo>
                  <a:pt x="3410" y="2745"/>
                </a:lnTo>
                <a:lnTo>
                  <a:pt x="2760" y="2745"/>
                </a:lnTo>
                <a:lnTo>
                  <a:pt x="2650" y="2745"/>
                </a:lnTo>
                <a:lnTo>
                  <a:pt x="2535" y="2745"/>
                </a:lnTo>
                <a:lnTo>
                  <a:pt x="2525" y="2745"/>
                </a:lnTo>
                <a:lnTo>
                  <a:pt x="2504" y="2745"/>
                </a:lnTo>
                <a:lnTo>
                  <a:pt x="2078" y="2745"/>
                </a:lnTo>
                <a:lnTo>
                  <a:pt x="1439" y="2745"/>
                </a:lnTo>
                <a:lnTo>
                  <a:pt x="1435" y="2745"/>
                </a:lnTo>
                <a:lnTo>
                  <a:pt x="1325" y="2745"/>
                </a:lnTo>
                <a:lnTo>
                  <a:pt x="1288" y="2745"/>
                </a:lnTo>
                <a:lnTo>
                  <a:pt x="1288" y="2743"/>
                </a:lnTo>
                <a:lnTo>
                  <a:pt x="1277" y="2743"/>
                </a:lnTo>
                <a:cubicBezTo>
                  <a:pt x="562" y="2689"/>
                  <a:pt x="0" y="2092"/>
                  <a:pt x="0" y="1364"/>
                </a:cubicBezTo>
                <a:cubicBezTo>
                  <a:pt x="0" y="1328"/>
                  <a:pt x="1" y="1292"/>
                  <a:pt x="4" y="1258"/>
                </a:cubicBezTo>
                <a:lnTo>
                  <a:pt x="7" y="1224"/>
                </a:lnTo>
                <a:lnTo>
                  <a:pt x="9" y="1199"/>
                </a:lnTo>
                <a:cubicBezTo>
                  <a:pt x="91" y="561"/>
                  <a:pt x="604" y="61"/>
                  <a:pt x="1244" y="1"/>
                </a:cubicBezTo>
                <a:lnTo>
                  <a:pt x="1259" y="0"/>
                </a:lnTo>
                <a:close/>
              </a:path>
            </a:pathLst>
          </a:custGeom>
          <a:gradFill>
            <a:gsLst>
              <a:gs pos="70000">
                <a:srgbClr val="C0504D">
                  <a:lumMod val="80000"/>
                  <a:lumOff val="20000"/>
                </a:srgbClr>
              </a:gs>
              <a:gs pos="0">
                <a:srgbClr val="4F81BD">
                  <a:lumMod val="20000"/>
                  <a:lumOff val="80000"/>
                </a:srgbClr>
              </a:gs>
              <a:gs pos="0">
                <a:srgbClr val="C0504D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0" name="图片 19" descr="343435383036303b343532343136343bcfeec4bfb7b6cea7"/>
          <p:cNvSpPr/>
          <p:nvPr>
            <p:custDataLst>
              <p:tags r:id="rId7"/>
            </p:custDataLst>
          </p:nvPr>
        </p:nvSpPr>
        <p:spPr>
          <a:xfrm>
            <a:off x="6764185" y="2596382"/>
            <a:ext cx="407035" cy="407035"/>
          </a:xfrm>
          <a:custGeom>
            <a:avLst/>
            <a:gdLst>
              <a:gd name="connsiteX0" fmla="*/ 169292 w 914398"/>
              <a:gd name="connsiteY0" fmla="*/ 638234 h 914398"/>
              <a:gd name="connsiteX1" fmla="*/ 200126 w 914398"/>
              <a:gd name="connsiteY1" fmla="*/ 685915 h 914398"/>
              <a:gd name="connsiteX2" fmla="*/ 85877 w 914398"/>
              <a:gd name="connsiteY2" fmla="*/ 771678 h 914398"/>
              <a:gd name="connsiteX3" fmla="*/ 457314 w 914398"/>
              <a:gd name="connsiteY3" fmla="*/ 857441 h 914398"/>
              <a:gd name="connsiteX4" fmla="*/ 828749 w 914398"/>
              <a:gd name="connsiteY4" fmla="*/ 771678 h 914398"/>
              <a:gd name="connsiteX5" fmla="*/ 685915 w 914398"/>
              <a:gd name="connsiteY5" fmla="*/ 685915 h 914398"/>
              <a:gd name="connsiteX6" fmla="*/ 728489 w 914398"/>
              <a:gd name="connsiteY6" fmla="*/ 633843 h 914398"/>
              <a:gd name="connsiteX7" fmla="*/ 914512 w 914398"/>
              <a:gd name="connsiteY7" fmla="*/ 771574 h 914398"/>
              <a:gd name="connsiteX8" fmla="*/ 457314 w 914398"/>
              <a:gd name="connsiteY8" fmla="*/ 914512 h 914398"/>
              <a:gd name="connsiteX9" fmla="*/ 114 w 914398"/>
              <a:gd name="connsiteY9" fmla="*/ 771574 h 914398"/>
              <a:gd name="connsiteX10" fmla="*/ 169292 w 914398"/>
              <a:gd name="connsiteY10" fmla="*/ 638234 h 914398"/>
              <a:gd name="connsiteX11" fmla="*/ 457314 w 914398"/>
              <a:gd name="connsiteY11" fmla="*/ 800161 h 914398"/>
              <a:gd name="connsiteX12" fmla="*/ 114465 w 914398"/>
              <a:gd name="connsiteY12" fmla="*/ 345720 h 914398"/>
              <a:gd name="connsiteX13" fmla="*/ 457314 w 914398"/>
              <a:gd name="connsiteY13" fmla="*/ 114 h 914398"/>
              <a:gd name="connsiteX14" fmla="*/ 800161 w 914398"/>
              <a:gd name="connsiteY14" fmla="*/ 345720 h 914398"/>
              <a:gd name="connsiteX15" fmla="*/ 457314 w 914398"/>
              <a:gd name="connsiteY15" fmla="*/ 800161 h 914398"/>
              <a:gd name="connsiteX16" fmla="*/ 457314 w 914398"/>
              <a:gd name="connsiteY16" fmla="*/ 399831 h 914398"/>
              <a:gd name="connsiteX17" fmla="*/ 543077 w 914398"/>
              <a:gd name="connsiteY17" fmla="*/ 314273 h 914398"/>
              <a:gd name="connsiteX18" fmla="*/ 457314 w 914398"/>
              <a:gd name="connsiteY18" fmla="*/ 228714 h 914398"/>
              <a:gd name="connsiteX19" fmla="*/ 371551 w 914398"/>
              <a:gd name="connsiteY19" fmla="*/ 314273 h 914398"/>
              <a:gd name="connsiteX20" fmla="*/ 457314 w 914398"/>
              <a:gd name="connsiteY20" fmla="*/ 399831 h 914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398" h="914398">
                <a:moveTo>
                  <a:pt x="169292" y="638234"/>
                </a:moveTo>
                <a:lnTo>
                  <a:pt x="200126" y="685915"/>
                </a:lnTo>
                <a:cubicBezTo>
                  <a:pt x="126411" y="711438"/>
                  <a:pt x="85877" y="741355"/>
                  <a:pt x="85877" y="771678"/>
                </a:cubicBezTo>
                <a:cubicBezTo>
                  <a:pt x="85877" y="833039"/>
                  <a:pt x="278743" y="857441"/>
                  <a:pt x="457314" y="857441"/>
                </a:cubicBezTo>
                <a:cubicBezTo>
                  <a:pt x="635885" y="857441"/>
                  <a:pt x="828749" y="833140"/>
                  <a:pt x="828749" y="771678"/>
                </a:cubicBezTo>
                <a:cubicBezTo>
                  <a:pt x="828749" y="739108"/>
                  <a:pt x="768613" y="712153"/>
                  <a:pt x="685915" y="685915"/>
                </a:cubicBezTo>
                <a:lnTo>
                  <a:pt x="728489" y="633843"/>
                </a:lnTo>
                <a:cubicBezTo>
                  <a:pt x="841308" y="662127"/>
                  <a:pt x="914512" y="720321"/>
                  <a:pt x="914512" y="771574"/>
                </a:cubicBezTo>
                <a:cubicBezTo>
                  <a:pt x="914512" y="857441"/>
                  <a:pt x="709804" y="914512"/>
                  <a:pt x="457314" y="914512"/>
                </a:cubicBezTo>
                <a:cubicBezTo>
                  <a:pt x="204823" y="914512"/>
                  <a:pt x="114" y="857441"/>
                  <a:pt x="114" y="771574"/>
                </a:cubicBezTo>
                <a:cubicBezTo>
                  <a:pt x="114" y="722873"/>
                  <a:pt x="66070" y="666821"/>
                  <a:pt x="169292" y="638234"/>
                </a:cubicBezTo>
                <a:moveTo>
                  <a:pt x="457314" y="800161"/>
                </a:moveTo>
                <a:cubicBezTo>
                  <a:pt x="457314" y="800161"/>
                  <a:pt x="114465" y="557780"/>
                  <a:pt x="114465" y="345720"/>
                </a:cubicBezTo>
                <a:cubicBezTo>
                  <a:pt x="114465" y="133660"/>
                  <a:pt x="267920" y="114"/>
                  <a:pt x="457314" y="114"/>
                </a:cubicBezTo>
                <a:cubicBezTo>
                  <a:pt x="646709" y="114"/>
                  <a:pt x="800161" y="137539"/>
                  <a:pt x="800161" y="345720"/>
                </a:cubicBezTo>
                <a:cubicBezTo>
                  <a:pt x="800161" y="554003"/>
                  <a:pt x="457314" y="800161"/>
                  <a:pt x="457314" y="800161"/>
                </a:cubicBezTo>
                <a:moveTo>
                  <a:pt x="457314" y="399831"/>
                </a:moveTo>
                <a:cubicBezTo>
                  <a:pt x="504587" y="399831"/>
                  <a:pt x="543077" y="361543"/>
                  <a:pt x="543077" y="314273"/>
                </a:cubicBezTo>
                <a:cubicBezTo>
                  <a:pt x="543077" y="267001"/>
                  <a:pt x="504688" y="228714"/>
                  <a:pt x="457314" y="228714"/>
                </a:cubicBezTo>
                <a:cubicBezTo>
                  <a:pt x="410041" y="228714"/>
                  <a:pt x="371551" y="267001"/>
                  <a:pt x="371551" y="314273"/>
                </a:cubicBezTo>
                <a:cubicBezTo>
                  <a:pt x="371551" y="361543"/>
                  <a:pt x="410041" y="399831"/>
                  <a:pt x="457314" y="399831"/>
                </a:cubicBezTo>
              </a:path>
            </a:pathLst>
          </a:custGeom>
          <a:gradFill>
            <a:gsLst>
              <a:gs pos="0">
                <a:srgbClr val="9BBB59"/>
              </a:gs>
              <a:gs pos="100000">
                <a:srgbClr val="9BBB59">
                  <a:lumMod val="60000"/>
                  <a:lumOff val="40000"/>
                </a:srgbClr>
              </a:gs>
            </a:gsLst>
            <a:lin ang="5400000" scaled="0"/>
          </a:gradFill>
          <a:ln w="3267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1"/>
          <p:cNvSpPr/>
          <p:nvPr>
            <p:custDataLst>
              <p:tags r:id="rId8"/>
            </p:custDataLst>
          </p:nvPr>
        </p:nvSpPr>
        <p:spPr>
          <a:xfrm>
            <a:off x="6889280" y="1913757"/>
            <a:ext cx="956945" cy="1442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4" h="1905">
                <a:moveTo>
                  <a:pt x="97" y="0"/>
                </a:moveTo>
                <a:cubicBezTo>
                  <a:pt x="741" y="0"/>
                  <a:pt x="1264" y="523"/>
                  <a:pt x="1264" y="1173"/>
                </a:cubicBezTo>
                <a:cubicBezTo>
                  <a:pt x="1264" y="1442"/>
                  <a:pt x="1176" y="1695"/>
                  <a:pt x="1012" y="1905"/>
                </a:cubicBezTo>
                <a:cubicBezTo>
                  <a:pt x="1012" y="1905"/>
                  <a:pt x="1012" y="1905"/>
                  <a:pt x="460" y="1905"/>
                </a:cubicBezTo>
                <a:cubicBezTo>
                  <a:pt x="731" y="1773"/>
                  <a:pt x="917" y="1492"/>
                  <a:pt x="917" y="1173"/>
                </a:cubicBezTo>
                <a:cubicBezTo>
                  <a:pt x="917" y="721"/>
                  <a:pt x="548" y="352"/>
                  <a:pt x="97" y="352"/>
                </a:cubicBezTo>
                <a:cubicBezTo>
                  <a:pt x="69" y="352"/>
                  <a:pt x="41" y="354"/>
                  <a:pt x="13" y="357"/>
                </a:cubicBezTo>
                <a:lnTo>
                  <a:pt x="0" y="358"/>
                </a:lnTo>
                <a:lnTo>
                  <a:pt x="0" y="4"/>
                </a:lnTo>
                <a:lnTo>
                  <a:pt x="14" y="3"/>
                </a:lnTo>
                <a:cubicBezTo>
                  <a:pt x="42" y="1"/>
                  <a:pt x="69" y="0"/>
                  <a:pt x="97" y="0"/>
                </a:cubicBezTo>
                <a:close/>
              </a:path>
            </a:pathLst>
          </a:custGeom>
          <a:gradFill>
            <a:gsLst>
              <a:gs pos="100000">
                <a:srgbClr val="9BBB59">
                  <a:lumMod val="50000"/>
                  <a:lumOff val="50000"/>
                </a:srgbClr>
              </a:gs>
              <a:gs pos="25000">
                <a:srgbClr val="9BBB59">
                  <a:lumMod val="80000"/>
                  <a:lumOff val="2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2" name="2"/>
          <p:cNvSpPr/>
          <p:nvPr>
            <p:custDataLst>
              <p:tags r:id="rId9"/>
            </p:custDataLst>
          </p:nvPr>
        </p:nvSpPr>
        <p:spPr>
          <a:xfrm>
            <a:off x="6090450" y="1915662"/>
            <a:ext cx="2193925" cy="1766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10" h="2745">
                <a:moveTo>
                  <a:pt x="1259" y="0"/>
                </a:moveTo>
                <a:lnTo>
                  <a:pt x="1259" y="417"/>
                </a:lnTo>
                <a:lnTo>
                  <a:pt x="1251" y="418"/>
                </a:lnTo>
                <a:cubicBezTo>
                  <a:pt x="777" y="478"/>
                  <a:pt x="407" y="885"/>
                  <a:pt x="407" y="1375"/>
                </a:cubicBezTo>
                <a:cubicBezTo>
                  <a:pt x="407" y="1906"/>
                  <a:pt x="841" y="2333"/>
                  <a:pt x="1373" y="2333"/>
                </a:cubicBezTo>
                <a:cubicBezTo>
                  <a:pt x="1373" y="2333"/>
                  <a:pt x="1373" y="2333"/>
                  <a:pt x="1693" y="2334"/>
                </a:cubicBezTo>
                <a:lnTo>
                  <a:pt x="1698" y="2334"/>
                </a:lnTo>
                <a:lnTo>
                  <a:pt x="2078" y="2334"/>
                </a:lnTo>
                <a:lnTo>
                  <a:pt x="2504" y="2334"/>
                </a:lnTo>
                <a:lnTo>
                  <a:pt x="2525" y="2334"/>
                </a:lnTo>
                <a:lnTo>
                  <a:pt x="2535" y="2334"/>
                </a:lnTo>
                <a:lnTo>
                  <a:pt x="2650" y="2334"/>
                </a:lnTo>
                <a:lnTo>
                  <a:pt x="2760" y="2334"/>
                </a:lnTo>
                <a:lnTo>
                  <a:pt x="2893" y="2334"/>
                </a:lnTo>
                <a:lnTo>
                  <a:pt x="2902" y="2345"/>
                </a:lnTo>
                <a:cubicBezTo>
                  <a:pt x="3033" y="2505"/>
                  <a:pt x="3199" y="2638"/>
                  <a:pt x="3386" y="2733"/>
                </a:cubicBezTo>
                <a:lnTo>
                  <a:pt x="3410" y="2745"/>
                </a:lnTo>
                <a:lnTo>
                  <a:pt x="2760" y="2745"/>
                </a:lnTo>
                <a:lnTo>
                  <a:pt x="2650" y="2745"/>
                </a:lnTo>
                <a:lnTo>
                  <a:pt x="2535" y="2745"/>
                </a:lnTo>
                <a:lnTo>
                  <a:pt x="2525" y="2745"/>
                </a:lnTo>
                <a:lnTo>
                  <a:pt x="2504" y="2745"/>
                </a:lnTo>
                <a:lnTo>
                  <a:pt x="2078" y="2745"/>
                </a:lnTo>
                <a:lnTo>
                  <a:pt x="1439" y="2745"/>
                </a:lnTo>
                <a:lnTo>
                  <a:pt x="1435" y="2745"/>
                </a:lnTo>
                <a:lnTo>
                  <a:pt x="1325" y="2745"/>
                </a:lnTo>
                <a:lnTo>
                  <a:pt x="1288" y="2745"/>
                </a:lnTo>
                <a:lnTo>
                  <a:pt x="1288" y="2743"/>
                </a:lnTo>
                <a:lnTo>
                  <a:pt x="1277" y="2743"/>
                </a:lnTo>
                <a:cubicBezTo>
                  <a:pt x="562" y="2689"/>
                  <a:pt x="0" y="2092"/>
                  <a:pt x="0" y="1364"/>
                </a:cubicBezTo>
                <a:cubicBezTo>
                  <a:pt x="0" y="1328"/>
                  <a:pt x="1" y="1292"/>
                  <a:pt x="4" y="1258"/>
                </a:cubicBezTo>
                <a:lnTo>
                  <a:pt x="7" y="1224"/>
                </a:lnTo>
                <a:lnTo>
                  <a:pt x="9" y="1199"/>
                </a:lnTo>
                <a:cubicBezTo>
                  <a:pt x="91" y="561"/>
                  <a:pt x="604" y="61"/>
                  <a:pt x="1244" y="1"/>
                </a:cubicBezTo>
                <a:lnTo>
                  <a:pt x="1259" y="0"/>
                </a:lnTo>
                <a:close/>
              </a:path>
            </a:pathLst>
          </a:custGeom>
          <a:gradFill>
            <a:gsLst>
              <a:gs pos="70000">
                <a:srgbClr val="9BBB59">
                  <a:lumMod val="80000"/>
                  <a:lumOff val="20000"/>
                </a:srgbClr>
              </a:gs>
              <a:gs pos="0">
                <a:srgbClr val="4F81BD">
                  <a:lumMod val="20000"/>
                  <a:lumOff val="80000"/>
                </a:srgbClr>
              </a:gs>
              <a:gs pos="0">
                <a:srgbClr val="9BBB59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3" name="矩形 32"/>
          <p:cNvSpPr/>
          <p:nvPr>
            <p:custDataLst>
              <p:tags r:id="rId10"/>
            </p:custDataLst>
          </p:nvPr>
        </p:nvSpPr>
        <p:spPr>
          <a:xfrm>
            <a:off x="3289226" y="3766176"/>
            <a:ext cx="2546315" cy="16249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变更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设计变更通知单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技术核定单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设计变更图纸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设计变更费用报价单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其他支撑性材料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华文中宋" panose="02010600040101010101" charset="-122"/>
              <a:cs typeface="+mn-ea"/>
            </a:endParaRPr>
          </a:p>
        </p:txBody>
      </p:sp>
      <p:sp>
        <p:nvSpPr>
          <p:cNvPr id="34" name="矩形 33"/>
          <p:cNvSpPr/>
          <p:nvPr>
            <p:custDataLst>
              <p:tags r:id="rId11"/>
            </p:custDataLst>
          </p:nvPr>
        </p:nvSpPr>
        <p:spPr>
          <a:xfrm>
            <a:off x="5980134" y="3766176"/>
            <a:ext cx="3110294" cy="15087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主要材料和设备核价单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主要材料和设备核价单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其他支撑性材料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任意多边形: 形状 6"/>
          <p:cNvSpPr/>
          <p:nvPr>
            <p:custDataLst>
              <p:tags r:id="rId12"/>
            </p:custDataLst>
          </p:nvPr>
        </p:nvSpPr>
        <p:spPr>
          <a:xfrm>
            <a:off x="1154728" y="2622618"/>
            <a:ext cx="347759" cy="414000"/>
          </a:xfrm>
          <a:custGeom>
            <a:avLst/>
            <a:gdLst>
              <a:gd name="connsiteX0" fmla="*/ 225665 w 347759"/>
              <a:gd name="connsiteY0" fmla="*/ 4590 h 414000"/>
              <a:gd name="connsiteX1" fmla="*/ 307546 w 347759"/>
              <a:gd name="connsiteY1" fmla="*/ 69250 h 414000"/>
              <a:gd name="connsiteX2" fmla="*/ 225665 w 347759"/>
              <a:gd name="connsiteY2" fmla="*/ 69250 h 414000"/>
              <a:gd name="connsiteX3" fmla="*/ 225665 w 347759"/>
              <a:gd name="connsiteY3" fmla="*/ 4590 h 414000"/>
              <a:gd name="connsiteX4" fmla="*/ 166606 w 347759"/>
              <a:gd name="connsiteY4" fmla="*/ 360054 h 414000"/>
              <a:gd name="connsiteX5" fmla="*/ 156965 w 347759"/>
              <a:gd name="connsiteY5" fmla="*/ 398493 h 414000"/>
              <a:gd name="connsiteX6" fmla="*/ 157664 w 347759"/>
              <a:gd name="connsiteY6" fmla="*/ 413600 h 414000"/>
              <a:gd name="connsiteX7" fmla="*/ 8295 w 347759"/>
              <a:gd name="connsiteY7" fmla="*/ 413600 h 414000"/>
              <a:gd name="connsiteX8" fmla="*/ -416 w 347759"/>
              <a:gd name="connsiteY8" fmla="*/ 404962 h 414000"/>
              <a:gd name="connsiteX9" fmla="*/ -416 w 347759"/>
              <a:gd name="connsiteY9" fmla="*/ 8240 h 414000"/>
              <a:gd name="connsiteX10" fmla="*/ 8295 w 347759"/>
              <a:gd name="connsiteY10" fmla="*/ -400 h 414000"/>
              <a:gd name="connsiteX11" fmla="*/ 208244 w 347759"/>
              <a:gd name="connsiteY11" fmla="*/ -400 h 414000"/>
              <a:gd name="connsiteX12" fmla="*/ 208244 w 347759"/>
              <a:gd name="connsiteY12" fmla="*/ 77888 h 414000"/>
              <a:gd name="connsiteX13" fmla="*/ 216954 w 347759"/>
              <a:gd name="connsiteY13" fmla="*/ 86528 h 414000"/>
              <a:gd name="connsiteX14" fmla="*/ 312622 w 347759"/>
              <a:gd name="connsiteY14" fmla="*/ 86528 h 414000"/>
              <a:gd name="connsiteX15" fmla="*/ 312622 w 347759"/>
              <a:gd name="connsiteY15" fmla="*/ 224364 h 414000"/>
              <a:gd name="connsiteX16" fmla="*/ 285143 w 347759"/>
              <a:gd name="connsiteY16" fmla="*/ 237394 h 414000"/>
              <a:gd name="connsiteX17" fmla="*/ 173919 w 347759"/>
              <a:gd name="connsiteY17" fmla="*/ 347627 h 414000"/>
              <a:gd name="connsiteX18" fmla="*/ 166606 w 347759"/>
              <a:gd name="connsiteY18" fmla="*/ 360054 h 414000"/>
              <a:gd name="connsiteX19" fmla="*/ 185750 w 347759"/>
              <a:gd name="connsiteY19" fmla="*/ 360332 h 414000"/>
              <a:gd name="connsiteX20" fmla="*/ 276712 w 347759"/>
              <a:gd name="connsiteY20" fmla="*/ 270056 h 414000"/>
              <a:gd name="connsiteX21" fmla="*/ 318071 w 347759"/>
              <a:gd name="connsiteY21" fmla="*/ 311082 h 414000"/>
              <a:gd name="connsiteX22" fmla="*/ 227155 w 347759"/>
              <a:gd name="connsiteY22" fmla="*/ 401312 h 414000"/>
              <a:gd name="connsiteX23" fmla="*/ 223150 w 347759"/>
              <a:gd name="connsiteY23" fmla="*/ 403575 h 414000"/>
              <a:gd name="connsiteX24" fmla="*/ 184306 w 347759"/>
              <a:gd name="connsiteY24" fmla="*/ 413230 h 414000"/>
              <a:gd name="connsiteX25" fmla="*/ 182209 w 347759"/>
              <a:gd name="connsiteY25" fmla="*/ 413507 h 414000"/>
              <a:gd name="connsiteX26" fmla="*/ 176014 w 347759"/>
              <a:gd name="connsiteY26" fmla="*/ 411012 h 414000"/>
              <a:gd name="connsiteX27" fmla="*/ 173733 w 347759"/>
              <a:gd name="connsiteY27" fmla="*/ 402835 h 414000"/>
              <a:gd name="connsiteX28" fmla="*/ 183467 w 347759"/>
              <a:gd name="connsiteY28" fmla="*/ 364305 h 414000"/>
              <a:gd name="connsiteX29" fmla="*/ 185750 w 347759"/>
              <a:gd name="connsiteY29" fmla="*/ 360332 h 414000"/>
              <a:gd name="connsiteX30" fmla="*/ 338751 w 347759"/>
              <a:gd name="connsiteY30" fmla="*/ 249589 h 414000"/>
              <a:gd name="connsiteX31" fmla="*/ 338751 w 347759"/>
              <a:gd name="connsiteY31" fmla="*/ 290617 h 414000"/>
              <a:gd name="connsiteX32" fmla="*/ 330320 w 347759"/>
              <a:gd name="connsiteY32" fmla="*/ 298976 h 414000"/>
              <a:gd name="connsiteX33" fmla="*/ 288961 w 347759"/>
              <a:gd name="connsiteY33" fmla="*/ 257952 h 414000"/>
              <a:gd name="connsiteX34" fmla="*/ 297392 w 347759"/>
              <a:gd name="connsiteY34" fmla="*/ 249589 h 414000"/>
              <a:gd name="connsiteX35" fmla="*/ 338751 w 347759"/>
              <a:gd name="connsiteY35" fmla="*/ 249589 h 414000"/>
              <a:gd name="connsiteX36" fmla="*/ 82384 w 347759"/>
              <a:gd name="connsiteY36" fmla="*/ 123800 h 414000"/>
              <a:gd name="connsiteX37" fmla="*/ 74104 w 347759"/>
              <a:gd name="connsiteY37" fmla="*/ 132080 h 414000"/>
              <a:gd name="connsiteX38" fmla="*/ 74104 w 347759"/>
              <a:gd name="connsiteY38" fmla="*/ 140360 h 414000"/>
              <a:gd name="connsiteX39" fmla="*/ 82384 w 347759"/>
              <a:gd name="connsiteY39" fmla="*/ 148640 h 414000"/>
              <a:gd name="connsiteX40" fmla="*/ 231424 w 347759"/>
              <a:gd name="connsiteY40" fmla="*/ 148640 h 414000"/>
              <a:gd name="connsiteX41" fmla="*/ 239704 w 347759"/>
              <a:gd name="connsiteY41" fmla="*/ 140360 h 414000"/>
              <a:gd name="connsiteX42" fmla="*/ 239704 w 347759"/>
              <a:gd name="connsiteY42" fmla="*/ 132080 h 414000"/>
              <a:gd name="connsiteX43" fmla="*/ 231424 w 347759"/>
              <a:gd name="connsiteY43" fmla="*/ 123800 h 414000"/>
              <a:gd name="connsiteX44" fmla="*/ 82384 w 347759"/>
              <a:gd name="connsiteY44" fmla="*/ 123800 h 414000"/>
              <a:gd name="connsiteX45" fmla="*/ 82384 w 347759"/>
              <a:gd name="connsiteY45" fmla="*/ 190040 h 414000"/>
              <a:gd name="connsiteX46" fmla="*/ 74104 w 347759"/>
              <a:gd name="connsiteY46" fmla="*/ 198320 h 414000"/>
              <a:gd name="connsiteX47" fmla="*/ 74104 w 347759"/>
              <a:gd name="connsiteY47" fmla="*/ 206600 h 414000"/>
              <a:gd name="connsiteX48" fmla="*/ 82384 w 347759"/>
              <a:gd name="connsiteY48" fmla="*/ 214880 h 414000"/>
              <a:gd name="connsiteX49" fmla="*/ 214864 w 347759"/>
              <a:gd name="connsiteY49" fmla="*/ 214880 h 414000"/>
              <a:gd name="connsiteX50" fmla="*/ 223144 w 347759"/>
              <a:gd name="connsiteY50" fmla="*/ 206600 h 414000"/>
              <a:gd name="connsiteX51" fmla="*/ 223144 w 347759"/>
              <a:gd name="connsiteY51" fmla="*/ 198320 h 414000"/>
              <a:gd name="connsiteX52" fmla="*/ 214864 w 347759"/>
              <a:gd name="connsiteY52" fmla="*/ 190040 h 414000"/>
              <a:gd name="connsiteX53" fmla="*/ 82384 w 347759"/>
              <a:gd name="connsiteY53" fmla="*/ 190040 h 414000"/>
              <a:gd name="connsiteX54" fmla="*/ 82384 w 347759"/>
              <a:gd name="connsiteY54" fmla="*/ 256280 h 414000"/>
              <a:gd name="connsiteX55" fmla="*/ 74104 w 347759"/>
              <a:gd name="connsiteY55" fmla="*/ 264560 h 414000"/>
              <a:gd name="connsiteX56" fmla="*/ 74104 w 347759"/>
              <a:gd name="connsiteY56" fmla="*/ 272840 h 414000"/>
              <a:gd name="connsiteX57" fmla="*/ 82384 w 347759"/>
              <a:gd name="connsiteY57" fmla="*/ 281120 h 414000"/>
              <a:gd name="connsiteX58" fmla="*/ 181744 w 347759"/>
              <a:gd name="connsiteY58" fmla="*/ 281120 h 414000"/>
              <a:gd name="connsiteX59" fmla="*/ 190024 w 347759"/>
              <a:gd name="connsiteY59" fmla="*/ 272840 h 414000"/>
              <a:gd name="connsiteX60" fmla="*/ 190024 w 347759"/>
              <a:gd name="connsiteY60" fmla="*/ 264560 h 414000"/>
              <a:gd name="connsiteX61" fmla="*/ 181744 w 347759"/>
              <a:gd name="connsiteY61" fmla="*/ 256280 h 414000"/>
              <a:gd name="connsiteX62" fmla="*/ 82384 w 347759"/>
              <a:gd name="connsiteY62" fmla="*/ 256280 h 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7759" h="414000">
                <a:moveTo>
                  <a:pt x="225665" y="4590"/>
                </a:moveTo>
                <a:lnTo>
                  <a:pt x="307546" y="69250"/>
                </a:lnTo>
                <a:lnTo>
                  <a:pt x="225665" y="69250"/>
                </a:lnTo>
                <a:lnTo>
                  <a:pt x="225665" y="4590"/>
                </a:lnTo>
                <a:moveTo>
                  <a:pt x="166606" y="360054"/>
                </a:moveTo>
                <a:lnTo>
                  <a:pt x="156965" y="398493"/>
                </a:lnTo>
                <a:cubicBezTo>
                  <a:pt x="155659" y="403529"/>
                  <a:pt x="155846" y="408795"/>
                  <a:pt x="157664" y="413600"/>
                </a:cubicBezTo>
                <a:lnTo>
                  <a:pt x="8295" y="413600"/>
                </a:lnTo>
                <a:cubicBezTo>
                  <a:pt x="3496" y="413600"/>
                  <a:pt x="-416" y="409720"/>
                  <a:pt x="-416" y="404962"/>
                </a:cubicBezTo>
                <a:lnTo>
                  <a:pt x="-416" y="8240"/>
                </a:lnTo>
                <a:cubicBezTo>
                  <a:pt x="-416" y="3480"/>
                  <a:pt x="3496" y="-400"/>
                  <a:pt x="8295" y="-400"/>
                </a:cubicBezTo>
                <a:lnTo>
                  <a:pt x="208244" y="-400"/>
                </a:lnTo>
                <a:lnTo>
                  <a:pt x="208244" y="77888"/>
                </a:lnTo>
                <a:cubicBezTo>
                  <a:pt x="208244" y="82648"/>
                  <a:pt x="212158" y="86528"/>
                  <a:pt x="216954" y="86528"/>
                </a:cubicBezTo>
                <a:lnTo>
                  <a:pt x="312622" y="86528"/>
                </a:lnTo>
                <a:lnTo>
                  <a:pt x="312622" y="224364"/>
                </a:lnTo>
                <a:cubicBezTo>
                  <a:pt x="302097" y="225566"/>
                  <a:pt x="292361" y="230139"/>
                  <a:pt x="285143" y="237394"/>
                </a:cubicBezTo>
                <a:lnTo>
                  <a:pt x="173919" y="347627"/>
                </a:lnTo>
                <a:cubicBezTo>
                  <a:pt x="170333" y="350907"/>
                  <a:pt x="167724" y="355480"/>
                  <a:pt x="166606" y="360054"/>
                </a:cubicBezTo>
                <a:moveTo>
                  <a:pt x="185750" y="360332"/>
                </a:moveTo>
                <a:lnTo>
                  <a:pt x="276712" y="270056"/>
                </a:lnTo>
                <a:lnTo>
                  <a:pt x="318071" y="311082"/>
                </a:lnTo>
                <a:lnTo>
                  <a:pt x="227155" y="401312"/>
                </a:lnTo>
                <a:cubicBezTo>
                  <a:pt x="226038" y="402468"/>
                  <a:pt x="224640" y="403205"/>
                  <a:pt x="223150" y="403575"/>
                </a:cubicBezTo>
                <a:lnTo>
                  <a:pt x="184306" y="413230"/>
                </a:lnTo>
                <a:cubicBezTo>
                  <a:pt x="183605" y="413415"/>
                  <a:pt x="182907" y="413507"/>
                  <a:pt x="182209" y="413507"/>
                </a:cubicBezTo>
                <a:cubicBezTo>
                  <a:pt x="179928" y="413507"/>
                  <a:pt x="177693" y="412630"/>
                  <a:pt x="176014" y="411012"/>
                </a:cubicBezTo>
                <a:cubicBezTo>
                  <a:pt x="173826" y="408888"/>
                  <a:pt x="172942" y="405792"/>
                  <a:pt x="173733" y="402835"/>
                </a:cubicBezTo>
                <a:lnTo>
                  <a:pt x="183467" y="364305"/>
                </a:lnTo>
                <a:cubicBezTo>
                  <a:pt x="183839" y="362827"/>
                  <a:pt x="184631" y="361347"/>
                  <a:pt x="185750" y="360332"/>
                </a:cubicBezTo>
                <a:moveTo>
                  <a:pt x="338751" y="249589"/>
                </a:moveTo>
                <a:cubicBezTo>
                  <a:pt x="350208" y="260909"/>
                  <a:pt x="350208" y="279341"/>
                  <a:pt x="338751" y="290617"/>
                </a:cubicBezTo>
                <a:lnTo>
                  <a:pt x="330320" y="298976"/>
                </a:lnTo>
                <a:lnTo>
                  <a:pt x="288961" y="257952"/>
                </a:lnTo>
                <a:lnTo>
                  <a:pt x="297392" y="249589"/>
                </a:lnTo>
                <a:cubicBezTo>
                  <a:pt x="308383" y="238549"/>
                  <a:pt x="327714" y="238549"/>
                  <a:pt x="338751" y="249589"/>
                </a:cubicBezTo>
                <a:moveTo>
                  <a:pt x="82384" y="123800"/>
                </a:moveTo>
                <a:cubicBezTo>
                  <a:pt x="77811" y="123800"/>
                  <a:pt x="74104" y="127507"/>
                  <a:pt x="74104" y="132080"/>
                </a:cubicBezTo>
                <a:lnTo>
                  <a:pt x="74104" y="140360"/>
                </a:lnTo>
                <a:cubicBezTo>
                  <a:pt x="74104" y="144933"/>
                  <a:pt x="77811" y="148640"/>
                  <a:pt x="82384" y="148640"/>
                </a:cubicBezTo>
                <a:lnTo>
                  <a:pt x="231424" y="148640"/>
                </a:lnTo>
                <a:cubicBezTo>
                  <a:pt x="235997" y="148640"/>
                  <a:pt x="239704" y="144933"/>
                  <a:pt x="239704" y="140360"/>
                </a:cubicBezTo>
                <a:lnTo>
                  <a:pt x="239704" y="132080"/>
                </a:lnTo>
                <a:cubicBezTo>
                  <a:pt x="239704" y="127507"/>
                  <a:pt x="235997" y="123800"/>
                  <a:pt x="231424" y="123800"/>
                </a:cubicBezTo>
                <a:lnTo>
                  <a:pt x="82384" y="123800"/>
                </a:lnTo>
                <a:moveTo>
                  <a:pt x="82384" y="190040"/>
                </a:moveTo>
                <a:cubicBezTo>
                  <a:pt x="77811" y="190040"/>
                  <a:pt x="74104" y="193747"/>
                  <a:pt x="74104" y="198320"/>
                </a:cubicBezTo>
                <a:lnTo>
                  <a:pt x="74104" y="206600"/>
                </a:lnTo>
                <a:cubicBezTo>
                  <a:pt x="74104" y="211173"/>
                  <a:pt x="77811" y="214880"/>
                  <a:pt x="82384" y="214880"/>
                </a:cubicBezTo>
                <a:lnTo>
                  <a:pt x="214864" y="214880"/>
                </a:lnTo>
                <a:cubicBezTo>
                  <a:pt x="219437" y="214880"/>
                  <a:pt x="223144" y="211173"/>
                  <a:pt x="223144" y="206600"/>
                </a:cubicBezTo>
                <a:lnTo>
                  <a:pt x="223144" y="198320"/>
                </a:lnTo>
                <a:cubicBezTo>
                  <a:pt x="223144" y="193747"/>
                  <a:pt x="219437" y="190040"/>
                  <a:pt x="214864" y="190040"/>
                </a:cubicBezTo>
                <a:lnTo>
                  <a:pt x="82384" y="190040"/>
                </a:lnTo>
                <a:moveTo>
                  <a:pt x="82384" y="256280"/>
                </a:moveTo>
                <a:cubicBezTo>
                  <a:pt x="77811" y="256280"/>
                  <a:pt x="74104" y="259987"/>
                  <a:pt x="74104" y="264560"/>
                </a:cubicBezTo>
                <a:lnTo>
                  <a:pt x="74104" y="272840"/>
                </a:lnTo>
                <a:cubicBezTo>
                  <a:pt x="74104" y="277413"/>
                  <a:pt x="77811" y="281120"/>
                  <a:pt x="82384" y="281120"/>
                </a:cubicBezTo>
                <a:lnTo>
                  <a:pt x="181744" y="281120"/>
                </a:lnTo>
                <a:cubicBezTo>
                  <a:pt x="186317" y="281120"/>
                  <a:pt x="190024" y="277413"/>
                  <a:pt x="190024" y="272840"/>
                </a:cubicBezTo>
                <a:lnTo>
                  <a:pt x="190024" y="264560"/>
                </a:lnTo>
                <a:cubicBezTo>
                  <a:pt x="190024" y="259987"/>
                  <a:pt x="186317" y="256280"/>
                  <a:pt x="181744" y="256280"/>
                </a:cubicBezTo>
                <a:lnTo>
                  <a:pt x="82384" y="256280"/>
                </a:lnTo>
              </a:path>
            </a:pathLst>
          </a:custGeom>
          <a:solidFill>
            <a:srgbClr val="4F81BD"/>
          </a:solidFill>
          <a:ln w="5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24000" y="6165000"/>
            <a:ext cx="1221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过程审计项目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单项变更金额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万以上的变更事项需在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个工作日内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提交相关资料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>
            <p:custDataLst>
              <p:tags r:id="rId13"/>
            </p:custDataLst>
          </p:nvPr>
        </p:nvSpPr>
        <p:spPr>
          <a:xfrm>
            <a:off x="9480225" y="3766176"/>
            <a:ext cx="2098490" cy="16522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图纸会审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图纸会审记录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施工图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其他支撑性材料</a:t>
            </a:r>
            <a:endParaRPr lang="en-US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1"/>
          <p:cNvSpPr/>
          <p:nvPr>
            <p:custDataLst>
              <p:tags r:id="rId14"/>
            </p:custDataLst>
          </p:nvPr>
        </p:nvSpPr>
        <p:spPr>
          <a:xfrm>
            <a:off x="9894225" y="1911852"/>
            <a:ext cx="956945" cy="14420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64" h="1905">
                <a:moveTo>
                  <a:pt x="97" y="0"/>
                </a:moveTo>
                <a:cubicBezTo>
                  <a:pt x="741" y="0"/>
                  <a:pt x="1264" y="523"/>
                  <a:pt x="1264" y="1173"/>
                </a:cubicBezTo>
                <a:cubicBezTo>
                  <a:pt x="1264" y="1442"/>
                  <a:pt x="1176" y="1695"/>
                  <a:pt x="1012" y="1905"/>
                </a:cubicBezTo>
                <a:cubicBezTo>
                  <a:pt x="1012" y="1905"/>
                  <a:pt x="1012" y="1905"/>
                  <a:pt x="460" y="1905"/>
                </a:cubicBezTo>
                <a:cubicBezTo>
                  <a:pt x="731" y="1773"/>
                  <a:pt x="917" y="1492"/>
                  <a:pt x="917" y="1173"/>
                </a:cubicBezTo>
                <a:cubicBezTo>
                  <a:pt x="917" y="721"/>
                  <a:pt x="548" y="352"/>
                  <a:pt x="97" y="352"/>
                </a:cubicBezTo>
                <a:cubicBezTo>
                  <a:pt x="69" y="352"/>
                  <a:pt x="41" y="354"/>
                  <a:pt x="13" y="357"/>
                </a:cubicBezTo>
                <a:lnTo>
                  <a:pt x="0" y="358"/>
                </a:lnTo>
                <a:lnTo>
                  <a:pt x="0" y="4"/>
                </a:lnTo>
                <a:lnTo>
                  <a:pt x="14" y="3"/>
                </a:lnTo>
                <a:cubicBezTo>
                  <a:pt x="42" y="1"/>
                  <a:pt x="69" y="0"/>
                  <a:pt x="97" y="0"/>
                </a:cubicBezTo>
                <a:close/>
              </a:path>
            </a:pathLst>
          </a:custGeom>
          <a:gradFill>
            <a:gsLst>
              <a:gs pos="100000">
                <a:srgbClr val="4F81BD">
                  <a:lumMod val="50000"/>
                  <a:lumOff val="50000"/>
                </a:srgbClr>
              </a:gs>
              <a:gs pos="23000">
                <a:srgbClr val="4F81BD">
                  <a:lumMod val="80000"/>
                  <a:lumOff val="2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2"/>
          <p:cNvSpPr/>
          <p:nvPr>
            <p:custDataLst>
              <p:tags r:id="rId15"/>
            </p:custDataLst>
          </p:nvPr>
        </p:nvSpPr>
        <p:spPr>
          <a:xfrm>
            <a:off x="9094760" y="1913757"/>
            <a:ext cx="2193925" cy="17665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10" h="2745">
                <a:moveTo>
                  <a:pt x="1259" y="0"/>
                </a:moveTo>
                <a:lnTo>
                  <a:pt x="1259" y="417"/>
                </a:lnTo>
                <a:lnTo>
                  <a:pt x="1251" y="418"/>
                </a:lnTo>
                <a:cubicBezTo>
                  <a:pt x="777" y="478"/>
                  <a:pt x="407" y="885"/>
                  <a:pt x="407" y="1375"/>
                </a:cubicBezTo>
                <a:cubicBezTo>
                  <a:pt x="407" y="1906"/>
                  <a:pt x="841" y="2333"/>
                  <a:pt x="1373" y="2333"/>
                </a:cubicBezTo>
                <a:cubicBezTo>
                  <a:pt x="1373" y="2333"/>
                  <a:pt x="1373" y="2333"/>
                  <a:pt x="1693" y="2334"/>
                </a:cubicBezTo>
                <a:lnTo>
                  <a:pt x="1698" y="2334"/>
                </a:lnTo>
                <a:lnTo>
                  <a:pt x="2078" y="2334"/>
                </a:lnTo>
                <a:lnTo>
                  <a:pt x="2504" y="2334"/>
                </a:lnTo>
                <a:lnTo>
                  <a:pt x="2525" y="2334"/>
                </a:lnTo>
                <a:lnTo>
                  <a:pt x="2535" y="2334"/>
                </a:lnTo>
                <a:lnTo>
                  <a:pt x="2650" y="2334"/>
                </a:lnTo>
                <a:lnTo>
                  <a:pt x="2760" y="2334"/>
                </a:lnTo>
                <a:lnTo>
                  <a:pt x="2893" y="2334"/>
                </a:lnTo>
                <a:lnTo>
                  <a:pt x="2902" y="2345"/>
                </a:lnTo>
                <a:cubicBezTo>
                  <a:pt x="3033" y="2505"/>
                  <a:pt x="3199" y="2638"/>
                  <a:pt x="3386" y="2733"/>
                </a:cubicBezTo>
                <a:lnTo>
                  <a:pt x="3410" y="2745"/>
                </a:lnTo>
                <a:lnTo>
                  <a:pt x="2760" y="2745"/>
                </a:lnTo>
                <a:lnTo>
                  <a:pt x="2650" y="2745"/>
                </a:lnTo>
                <a:lnTo>
                  <a:pt x="2535" y="2745"/>
                </a:lnTo>
                <a:lnTo>
                  <a:pt x="2525" y="2745"/>
                </a:lnTo>
                <a:lnTo>
                  <a:pt x="2504" y="2745"/>
                </a:lnTo>
                <a:lnTo>
                  <a:pt x="2078" y="2745"/>
                </a:lnTo>
                <a:lnTo>
                  <a:pt x="1439" y="2745"/>
                </a:lnTo>
                <a:lnTo>
                  <a:pt x="1435" y="2745"/>
                </a:lnTo>
                <a:lnTo>
                  <a:pt x="1325" y="2745"/>
                </a:lnTo>
                <a:lnTo>
                  <a:pt x="1288" y="2745"/>
                </a:lnTo>
                <a:lnTo>
                  <a:pt x="1288" y="2743"/>
                </a:lnTo>
                <a:lnTo>
                  <a:pt x="1277" y="2743"/>
                </a:lnTo>
                <a:cubicBezTo>
                  <a:pt x="562" y="2689"/>
                  <a:pt x="0" y="2092"/>
                  <a:pt x="0" y="1364"/>
                </a:cubicBezTo>
                <a:cubicBezTo>
                  <a:pt x="0" y="1328"/>
                  <a:pt x="1" y="1292"/>
                  <a:pt x="4" y="1258"/>
                </a:cubicBezTo>
                <a:lnTo>
                  <a:pt x="7" y="1224"/>
                </a:lnTo>
                <a:lnTo>
                  <a:pt x="9" y="1199"/>
                </a:lnTo>
                <a:cubicBezTo>
                  <a:pt x="91" y="561"/>
                  <a:pt x="604" y="61"/>
                  <a:pt x="1244" y="1"/>
                </a:cubicBezTo>
                <a:lnTo>
                  <a:pt x="1259" y="0"/>
                </a:lnTo>
                <a:close/>
              </a:path>
            </a:pathLst>
          </a:custGeom>
          <a:gradFill>
            <a:gsLst>
              <a:gs pos="70000">
                <a:srgbClr val="4F81BD">
                  <a:lumMod val="80000"/>
                  <a:lumOff val="20000"/>
                </a:srgbClr>
              </a:gs>
              <a:gs pos="0">
                <a:srgbClr val="4F81BD">
                  <a:lumMod val="20000"/>
                  <a:lumOff val="80000"/>
                </a:srgbClr>
              </a:gs>
              <a:gs pos="0">
                <a:srgbClr val="4F81BD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任意多边形: 形状 6"/>
          <p:cNvSpPr/>
          <p:nvPr>
            <p:custDataLst>
              <p:tags r:id="rId16"/>
            </p:custDataLst>
          </p:nvPr>
        </p:nvSpPr>
        <p:spPr>
          <a:xfrm>
            <a:off x="9812945" y="2590032"/>
            <a:ext cx="347759" cy="414000"/>
          </a:xfrm>
          <a:custGeom>
            <a:avLst/>
            <a:gdLst>
              <a:gd name="connsiteX0" fmla="*/ 225665 w 347759"/>
              <a:gd name="connsiteY0" fmla="*/ 4590 h 414000"/>
              <a:gd name="connsiteX1" fmla="*/ 307546 w 347759"/>
              <a:gd name="connsiteY1" fmla="*/ 69250 h 414000"/>
              <a:gd name="connsiteX2" fmla="*/ 225665 w 347759"/>
              <a:gd name="connsiteY2" fmla="*/ 69250 h 414000"/>
              <a:gd name="connsiteX3" fmla="*/ 225665 w 347759"/>
              <a:gd name="connsiteY3" fmla="*/ 4590 h 414000"/>
              <a:gd name="connsiteX4" fmla="*/ 166606 w 347759"/>
              <a:gd name="connsiteY4" fmla="*/ 360054 h 414000"/>
              <a:gd name="connsiteX5" fmla="*/ 156965 w 347759"/>
              <a:gd name="connsiteY5" fmla="*/ 398493 h 414000"/>
              <a:gd name="connsiteX6" fmla="*/ 157664 w 347759"/>
              <a:gd name="connsiteY6" fmla="*/ 413600 h 414000"/>
              <a:gd name="connsiteX7" fmla="*/ 8295 w 347759"/>
              <a:gd name="connsiteY7" fmla="*/ 413600 h 414000"/>
              <a:gd name="connsiteX8" fmla="*/ -416 w 347759"/>
              <a:gd name="connsiteY8" fmla="*/ 404962 h 414000"/>
              <a:gd name="connsiteX9" fmla="*/ -416 w 347759"/>
              <a:gd name="connsiteY9" fmla="*/ 8240 h 414000"/>
              <a:gd name="connsiteX10" fmla="*/ 8295 w 347759"/>
              <a:gd name="connsiteY10" fmla="*/ -400 h 414000"/>
              <a:gd name="connsiteX11" fmla="*/ 208244 w 347759"/>
              <a:gd name="connsiteY11" fmla="*/ -400 h 414000"/>
              <a:gd name="connsiteX12" fmla="*/ 208244 w 347759"/>
              <a:gd name="connsiteY12" fmla="*/ 77888 h 414000"/>
              <a:gd name="connsiteX13" fmla="*/ 216954 w 347759"/>
              <a:gd name="connsiteY13" fmla="*/ 86528 h 414000"/>
              <a:gd name="connsiteX14" fmla="*/ 312622 w 347759"/>
              <a:gd name="connsiteY14" fmla="*/ 86528 h 414000"/>
              <a:gd name="connsiteX15" fmla="*/ 312622 w 347759"/>
              <a:gd name="connsiteY15" fmla="*/ 224364 h 414000"/>
              <a:gd name="connsiteX16" fmla="*/ 285143 w 347759"/>
              <a:gd name="connsiteY16" fmla="*/ 237394 h 414000"/>
              <a:gd name="connsiteX17" fmla="*/ 173919 w 347759"/>
              <a:gd name="connsiteY17" fmla="*/ 347627 h 414000"/>
              <a:gd name="connsiteX18" fmla="*/ 166606 w 347759"/>
              <a:gd name="connsiteY18" fmla="*/ 360054 h 414000"/>
              <a:gd name="connsiteX19" fmla="*/ 185750 w 347759"/>
              <a:gd name="connsiteY19" fmla="*/ 360332 h 414000"/>
              <a:gd name="connsiteX20" fmla="*/ 276712 w 347759"/>
              <a:gd name="connsiteY20" fmla="*/ 270056 h 414000"/>
              <a:gd name="connsiteX21" fmla="*/ 318071 w 347759"/>
              <a:gd name="connsiteY21" fmla="*/ 311082 h 414000"/>
              <a:gd name="connsiteX22" fmla="*/ 227155 w 347759"/>
              <a:gd name="connsiteY22" fmla="*/ 401312 h 414000"/>
              <a:gd name="connsiteX23" fmla="*/ 223150 w 347759"/>
              <a:gd name="connsiteY23" fmla="*/ 403575 h 414000"/>
              <a:gd name="connsiteX24" fmla="*/ 184306 w 347759"/>
              <a:gd name="connsiteY24" fmla="*/ 413230 h 414000"/>
              <a:gd name="connsiteX25" fmla="*/ 182209 w 347759"/>
              <a:gd name="connsiteY25" fmla="*/ 413507 h 414000"/>
              <a:gd name="connsiteX26" fmla="*/ 176014 w 347759"/>
              <a:gd name="connsiteY26" fmla="*/ 411012 h 414000"/>
              <a:gd name="connsiteX27" fmla="*/ 173733 w 347759"/>
              <a:gd name="connsiteY27" fmla="*/ 402835 h 414000"/>
              <a:gd name="connsiteX28" fmla="*/ 183467 w 347759"/>
              <a:gd name="connsiteY28" fmla="*/ 364305 h 414000"/>
              <a:gd name="connsiteX29" fmla="*/ 185750 w 347759"/>
              <a:gd name="connsiteY29" fmla="*/ 360332 h 414000"/>
              <a:gd name="connsiteX30" fmla="*/ 338751 w 347759"/>
              <a:gd name="connsiteY30" fmla="*/ 249589 h 414000"/>
              <a:gd name="connsiteX31" fmla="*/ 338751 w 347759"/>
              <a:gd name="connsiteY31" fmla="*/ 290617 h 414000"/>
              <a:gd name="connsiteX32" fmla="*/ 330320 w 347759"/>
              <a:gd name="connsiteY32" fmla="*/ 298976 h 414000"/>
              <a:gd name="connsiteX33" fmla="*/ 288961 w 347759"/>
              <a:gd name="connsiteY33" fmla="*/ 257952 h 414000"/>
              <a:gd name="connsiteX34" fmla="*/ 297392 w 347759"/>
              <a:gd name="connsiteY34" fmla="*/ 249589 h 414000"/>
              <a:gd name="connsiteX35" fmla="*/ 338751 w 347759"/>
              <a:gd name="connsiteY35" fmla="*/ 249589 h 414000"/>
              <a:gd name="connsiteX36" fmla="*/ 82384 w 347759"/>
              <a:gd name="connsiteY36" fmla="*/ 123800 h 414000"/>
              <a:gd name="connsiteX37" fmla="*/ 74104 w 347759"/>
              <a:gd name="connsiteY37" fmla="*/ 132080 h 414000"/>
              <a:gd name="connsiteX38" fmla="*/ 74104 w 347759"/>
              <a:gd name="connsiteY38" fmla="*/ 140360 h 414000"/>
              <a:gd name="connsiteX39" fmla="*/ 82384 w 347759"/>
              <a:gd name="connsiteY39" fmla="*/ 148640 h 414000"/>
              <a:gd name="connsiteX40" fmla="*/ 231424 w 347759"/>
              <a:gd name="connsiteY40" fmla="*/ 148640 h 414000"/>
              <a:gd name="connsiteX41" fmla="*/ 239704 w 347759"/>
              <a:gd name="connsiteY41" fmla="*/ 140360 h 414000"/>
              <a:gd name="connsiteX42" fmla="*/ 239704 w 347759"/>
              <a:gd name="connsiteY42" fmla="*/ 132080 h 414000"/>
              <a:gd name="connsiteX43" fmla="*/ 231424 w 347759"/>
              <a:gd name="connsiteY43" fmla="*/ 123800 h 414000"/>
              <a:gd name="connsiteX44" fmla="*/ 82384 w 347759"/>
              <a:gd name="connsiteY44" fmla="*/ 123800 h 414000"/>
              <a:gd name="connsiteX45" fmla="*/ 82384 w 347759"/>
              <a:gd name="connsiteY45" fmla="*/ 190040 h 414000"/>
              <a:gd name="connsiteX46" fmla="*/ 74104 w 347759"/>
              <a:gd name="connsiteY46" fmla="*/ 198320 h 414000"/>
              <a:gd name="connsiteX47" fmla="*/ 74104 w 347759"/>
              <a:gd name="connsiteY47" fmla="*/ 206600 h 414000"/>
              <a:gd name="connsiteX48" fmla="*/ 82384 w 347759"/>
              <a:gd name="connsiteY48" fmla="*/ 214880 h 414000"/>
              <a:gd name="connsiteX49" fmla="*/ 214864 w 347759"/>
              <a:gd name="connsiteY49" fmla="*/ 214880 h 414000"/>
              <a:gd name="connsiteX50" fmla="*/ 223144 w 347759"/>
              <a:gd name="connsiteY50" fmla="*/ 206600 h 414000"/>
              <a:gd name="connsiteX51" fmla="*/ 223144 w 347759"/>
              <a:gd name="connsiteY51" fmla="*/ 198320 h 414000"/>
              <a:gd name="connsiteX52" fmla="*/ 214864 w 347759"/>
              <a:gd name="connsiteY52" fmla="*/ 190040 h 414000"/>
              <a:gd name="connsiteX53" fmla="*/ 82384 w 347759"/>
              <a:gd name="connsiteY53" fmla="*/ 190040 h 414000"/>
              <a:gd name="connsiteX54" fmla="*/ 82384 w 347759"/>
              <a:gd name="connsiteY54" fmla="*/ 256280 h 414000"/>
              <a:gd name="connsiteX55" fmla="*/ 74104 w 347759"/>
              <a:gd name="connsiteY55" fmla="*/ 264560 h 414000"/>
              <a:gd name="connsiteX56" fmla="*/ 74104 w 347759"/>
              <a:gd name="connsiteY56" fmla="*/ 272840 h 414000"/>
              <a:gd name="connsiteX57" fmla="*/ 82384 w 347759"/>
              <a:gd name="connsiteY57" fmla="*/ 281120 h 414000"/>
              <a:gd name="connsiteX58" fmla="*/ 181744 w 347759"/>
              <a:gd name="connsiteY58" fmla="*/ 281120 h 414000"/>
              <a:gd name="connsiteX59" fmla="*/ 190024 w 347759"/>
              <a:gd name="connsiteY59" fmla="*/ 272840 h 414000"/>
              <a:gd name="connsiteX60" fmla="*/ 190024 w 347759"/>
              <a:gd name="connsiteY60" fmla="*/ 264560 h 414000"/>
              <a:gd name="connsiteX61" fmla="*/ 181744 w 347759"/>
              <a:gd name="connsiteY61" fmla="*/ 256280 h 414000"/>
              <a:gd name="connsiteX62" fmla="*/ 82384 w 347759"/>
              <a:gd name="connsiteY62" fmla="*/ 256280 h 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7759" h="414000">
                <a:moveTo>
                  <a:pt x="225665" y="4590"/>
                </a:moveTo>
                <a:lnTo>
                  <a:pt x="307546" y="69250"/>
                </a:lnTo>
                <a:lnTo>
                  <a:pt x="225665" y="69250"/>
                </a:lnTo>
                <a:lnTo>
                  <a:pt x="225665" y="4590"/>
                </a:lnTo>
                <a:moveTo>
                  <a:pt x="166606" y="360054"/>
                </a:moveTo>
                <a:lnTo>
                  <a:pt x="156965" y="398493"/>
                </a:lnTo>
                <a:cubicBezTo>
                  <a:pt x="155659" y="403529"/>
                  <a:pt x="155846" y="408795"/>
                  <a:pt x="157664" y="413600"/>
                </a:cubicBezTo>
                <a:lnTo>
                  <a:pt x="8295" y="413600"/>
                </a:lnTo>
                <a:cubicBezTo>
                  <a:pt x="3496" y="413600"/>
                  <a:pt x="-416" y="409720"/>
                  <a:pt x="-416" y="404962"/>
                </a:cubicBezTo>
                <a:lnTo>
                  <a:pt x="-416" y="8240"/>
                </a:lnTo>
                <a:cubicBezTo>
                  <a:pt x="-416" y="3480"/>
                  <a:pt x="3496" y="-400"/>
                  <a:pt x="8295" y="-400"/>
                </a:cubicBezTo>
                <a:lnTo>
                  <a:pt x="208244" y="-400"/>
                </a:lnTo>
                <a:lnTo>
                  <a:pt x="208244" y="77888"/>
                </a:lnTo>
                <a:cubicBezTo>
                  <a:pt x="208244" y="82648"/>
                  <a:pt x="212158" y="86528"/>
                  <a:pt x="216954" y="86528"/>
                </a:cubicBezTo>
                <a:lnTo>
                  <a:pt x="312622" y="86528"/>
                </a:lnTo>
                <a:lnTo>
                  <a:pt x="312622" y="224364"/>
                </a:lnTo>
                <a:cubicBezTo>
                  <a:pt x="302097" y="225566"/>
                  <a:pt x="292361" y="230139"/>
                  <a:pt x="285143" y="237394"/>
                </a:cubicBezTo>
                <a:lnTo>
                  <a:pt x="173919" y="347627"/>
                </a:lnTo>
                <a:cubicBezTo>
                  <a:pt x="170333" y="350907"/>
                  <a:pt x="167724" y="355480"/>
                  <a:pt x="166606" y="360054"/>
                </a:cubicBezTo>
                <a:moveTo>
                  <a:pt x="185750" y="360332"/>
                </a:moveTo>
                <a:lnTo>
                  <a:pt x="276712" y="270056"/>
                </a:lnTo>
                <a:lnTo>
                  <a:pt x="318071" y="311082"/>
                </a:lnTo>
                <a:lnTo>
                  <a:pt x="227155" y="401312"/>
                </a:lnTo>
                <a:cubicBezTo>
                  <a:pt x="226038" y="402468"/>
                  <a:pt x="224640" y="403205"/>
                  <a:pt x="223150" y="403575"/>
                </a:cubicBezTo>
                <a:lnTo>
                  <a:pt x="184306" y="413230"/>
                </a:lnTo>
                <a:cubicBezTo>
                  <a:pt x="183605" y="413415"/>
                  <a:pt x="182907" y="413507"/>
                  <a:pt x="182209" y="413507"/>
                </a:cubicBezTo>
                <a:cubicBezTo>
                  <a:pt x="179928" y="413507"/>
                  <a:pt x="177693" y="412630"/>
                  <a:pt x="176014" y="411012"/>
                </a:cubicBezTo>
                <a:cubicBezTo>
                  <a:pt x="173826" y="408888"/>
                  <a:pt x="172942" y="405792"/>
                  <a:pt x="173733" y="402835"/>
                </a:cubicBezTo>
                <a:lnTo>
                  <a:pt x="183467" y="364305"/>
                </a:lnTo>
                <a:cubicBezTo>
                  <a:pt x="183839" y="362827"/>
                  <a:pt x="184631" y="361347"/>
                  <a:pt x="185750" y="360332"/>
                </a:cubicBezTo>
                <a:moveTo>
                  <a:pt x="338751" y="249589"/>
                </a:moveTo>
                <a:cubicBezTo>
                  <a:pt x="350208" y="260909"/>
                  <a:pt x="350208" y="279341"/>
                  <a:pt x="338751" y="290617"/>
                </a:cubicBezTo>
                <a:lnTo>
                  <a:pt x="330320" y="298976"/>
                </a:lnTo>
                <a:lnTo>
                  <a:pt x="288961" y="257952"/>
                </a:lnTo>
                <a:lnTo>
                  <a:pt x="297392" y="249589"/>
                </a:lnTo>
                <a:cubicBezTo>
                  <a:pt x="308383" y="238549"/>
                  <a:pt x="327714" y="238549"/>
                  <a:pt x="338751" y="249589"/>
                </a:cubicBezTo>
                <a:moveTo>
                  <a:pt x="82384" y="123800"/>
                </a:moveTo>
                <a:cubicBezTo>
                  <a:pt x="77811" y="123800"/>
                  <a:pt x="74104" y="127507"/>
                  <a:pt x="74104" y="132080"/>
                </a:cubicBezTo>
                <a:lnTo>
                  <a:pt x="74104" y="140360"/>
                </a:lnTo>
                <a:cubicBezTo>
                  <a:pt x="74104" y="144933"/>
                  <a:pt x="77811" y="148640"/>
                  <a:pt x="82384" y="148640"/>
                </a:cubicBezTo>
                <a:lnTo>
                  <a:pt x="231424" y="148640"/>
                </a:lnTo>
                <a:cubicBezTo>
                  <a:pt x="235997" y="148640"/>
                  <a:pt x="239704" y="144933"/>
                  <a:pt x="239704" y="140360"/>
                </a:cubicBezTo>
                <a:lnTo>
                  <a:pt x="239704" y="132080"/>
                </a:lnTo>
                <a:cubicBezTo>
                  <a:pt x="239704" y="127507"/>
                  <a:pt x="235997" y="123800"/>
                  <a:pt x="231424" y="123800"/>
                </a:cubicBezTo>
                <a:lnTo>
                  <a:pt x="82384" y="123800"/>
                </a:lnTo>
                <a:moveTo>
                  <a:pt x="82384" y="190040"/>
                </a:moveTo>
                <a:cubicBezTo>
                  <a:pt x="77811" y="190040"/>
                  <a:pt x="74104" y="193747"/>
                  <a:pt x="74104" y="198320"/>
                </a:cubicBezTo>
                <a:lnTo>
                  <a:pt x="74104" y="206600"/>
                </a:lnTo>
                <a:cubicBezTo>
                  <a:pt x="74104" y="211173"/>
                  <a:pt x="77811" y="214880"/>
                  <a:pt x="82384" y="214880"/>
                </a:cubicBezTo>
                <a:lnTo>
                  <a:pt x="214864" y="214880"/>
                </a:lnTo>
                <a:cubicBezTo>
                  <a:pt x="219437" y="214880"/>
                  <a:pt x="223144" y="211173"/>
                  <a:pt x="223144" y="206600"/>
                </a:cubicBezTo>
                <a:lnTo>
                  <a:pt x="223144" y="198320"/>
                </a:lnTo>
                <a:cubicBezTo>
                  <a:pt x="223144" y="193747"/>
                  <a:pt x="219437" y="190040"/>
                  <a:pt x="214864" y="190040"/>
                </a:cubicBezTo>
                <a:lnTo>
                  <a:pt x="82384" y="190040"/>
                </a:lnTo>
                <a:moveTo>
                  <a:pt x="82384" y="256280"/>
                </a:moveTo>
                <a:cubicBezTo>
                  <a:pt x="77811" y="256280"/>
                  <a:pt x="74104" y="259987"/>
                  <a:pt x="74104" y="264560"/>
                </a:cubicBezTo>
                <a:lnTo>
                  <a:pt x="74104" y="272840"/>
                </a:lnTo>
                <a:cubicBezTo>
                  <a:pt x="74104" y="277413"/>
                  <a:pt x="77811" y="281120"/>
                  <a:pt x="82384" y="281120"/>
                </a:cubicBezTo>
                <a:lnTo>
                  <a:pt x="181744" y="281120"/>
                </a:lnTo>
                <a:cubicBezTo>
                  <a:pt x="186317" y="281120"/>
                  <a:pt x="190024" y="277413"/>
                  <a:pt x="190024" y="272840"/>
                </a:cubicBezTo>
                <a:lnTo>
                  <a:pt x="190024" y="264560"/>
                </a:lnTo>
                <a:cubicBezTo>
                  <a:pt x="190024" y="259987"/>
                  <a:pt x="186317" y="256280"/>
                  <a:pt x="181744" y="256280"/>
                </a:cubicBezTo>
                <a:lnTo>
                  <a:pt x="82384" y="256280"/>
                </a:lnTo>
              </a:path>
            </a:pathLst>
          </a:custGeom>
          <a:solidFill>
            <a:srgbClr val="4F81BD"/>
          </a:solidFill>
          <a:ln w="51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竣工验收资料的要求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4332605" y="836930"/>
            <a:ext cx="2706370" cy="77216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600" spc="180" dirty="0">
                <a:solidFill>
                  <a:srgbClr val="0070C0"/>
                </a:solidFill>
              </a:rPr>
              <a:t>——</a:t>
            </a:r>
            <a:r>
              <a:rPr lang="zh-CN" altLang="en-US" sz="2600" spc="180" dirty="0">
                <a:solidFill>
                  <a:srgbClr val="0070C0"/>
                </a:solidFill>
              </a:rPr>
              <a:t>洽商变更</a:t>
            </a:r>
            <a:r>
              <a:rPr lang="en-US" altLang="zh-CN" sz="2600" spc="180" dirty="0">
                <a:solidFill>
                  <a:srgbClr val="0070C0"/>
                </a:solidFill>
              </a:rPr>
              <a:t>资料</a:t>
            </a:r>
            <a:endParaRPr lang="en-US" altLang="zh-CN" sz="2600" spc="18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6000" y="45384"/>
            <a:ext cx="6336000" cy="720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ym typeface="+mn-ea"/>
              </a:rPr>
              <a:t>二、送审注意事项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4000" y="834343"/>
            <a:ext cx="100080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4.</a:t>
            </a:r>
            <a:r>
              <a:rPr lang="zh-CN" altLang="en-US" sz="2800" b="1" dirty="0">
                <a:solidFill>
                  <a:srgbClr val="C00000"/>
                </a:solidFill>
                <a:ea typeface="+mj-ea"/>
                <a:cs typeface="+mj-cs"/>
                <a:sym typeface="+mn-ea"/>
              </a:rPr>
              <a:t> 送审重要提示</a:t>
            </a:r>
            <a:endParaRPr lang="zh-CN" altLang="en-US" sz="2800" b="1" dirty="0">
              <a:solidFill>
                <a:srgbClr val="C00000"/>
              </a:solidFill>
              <a:ea typeface="+mj-ea"/>
              <a:cs typeface="+mj-cs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7180" y="1701165"/>
            <a:ext cx="5264150" cy="4539615"/>
            <a:chOff x="593" y="2993"/>
            <a:chExt cx="4653" cy="6518"/>
          </a:xfrm>
        </p:grpSpPr>
        <p:sp>
          <p:nvSpPr>
            <p:cNvPr id="26" name="公众号：康帅PPT15"/>
            <p:cNvSpPr/>
            <p:nvPr/>
          </p:nvSpPr>
          <p:spPr>
            <a:xfrm flipH="1">
              <a:off x="593" y="2993"/>
              <a:ext cx="4653" cy="6518"/>
            </a:xfrm>
            <a:prstGeom prst="roundRect">
              <a:avLst>
                <a:gd name="adj" fmla="val 4243"/>
              </a:avLst>
            </a:prstGeom>
            <a:noFill/>
            <a:ln w="9525">
              <a:gradFill flip="none" rotWithShape="1">
                <a:gsLst>
                  <a:gs pos="8000">
                    <a:schemeClr val="accent2">
                      <a:alpha val="50000"/>
                    </a:schemeClr>
                  </a:gs>
                  <a:gs pos="27000">
                    <a:schemeClr val="accent2">
                      <a:alpha val="0"/>
                    </a:schemeClr>
                  </a:gs>
                  <a:gs pos="80000">
                    <a:schemeClr val="accent2">
                      <a:alpha val="2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127000" dir="5400000" algn="tl" rotWithShape="0">
                <a:schemeClr val="tx1">
                  <a:lumMod val="75000"/>
                  <a:lumOff val="25000"/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altLang="en-US" sz="32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7" name="公众号：康帅PPT18"/>
            <p:cNvSpPr txBox="1"/>
            <p:nvPr/>
          </p:nvSpPr>
          <p:spPr>
            <a:xfrm>
              <a:off x="861" y="3287"/>
              <a:ext cx="4205" cy="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ctr" defTabSz="914400" rtl="0" eaLnBrk="1" fontAlgn="auto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+mj-ea"/>
                  <a:ea typeface="+mj-ea"/>
                  <a:sym typeface="+mn-ea"/>
                </a:rPr>
                <a:t>送审注意事项与操作指引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94425" y="1701165"/>
            <a:ext cx="5264395" cy="4646173"/>
            <a:chOff x="711" y="3114"/>
            <a:chExt cx="4544" cy="8137"/>
          </a:xfrm>
          <a:solidFill>
            <a:schemeClr val="bg1"/>
          </a:solidFill>
        </p:grpSpPr>
        <p:sp>
          <p:nvSpPr>
            <p:cNvPr id="31" name="公众号：康帅PPT15"/>
            <p:cNvSpPr/>
            <p:nvPr/>
          </p:nvSpPr>
          <p:spPr>
            <a:xfrm flipH="1">
              <a:off x="711" y="3114"/>
              <a:ext cx="4544" cy="8137"/>
            </a:xfrm>
            <a:prstGeom prst="roundRect">
              <a:avLst>
                <a:gd name="adj" fmla="val 4243"/>
              </a:avLst>
            </a:prstGeom>
            <a:grpFill/>
            <a:ln w="9525">
              <a:gradFill flip="none" rotWithShape="1">
                <a:gsLst>
                  <a:gs pos="8000">
                    <a:schemeClr val="accent2">
                      <a:alpha val="50000"/>
                    </a:schemeClr>
                  </a:gs>
                  <a:gs pos="27000">
                    <a:schemeClr val="accent2">
                      <a:alpha val="0"/>
                    </a:schemeClr>
                  </a:gs>
                  <a:gs pos="80000">
                    <a:schemeClr val="accent2">
                      <a:alpha val="20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altLang="en-US" sz="32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2" name="公众号：康帅PPT18"/>
            <p:cNvSpPr txBox="1"/>
            <p:nvPr/>
          </p:nvSpPr>
          <p:spPr>
            <a:xfrm>
              <a:off x="1030" y="3409"/>
              <a:ext cx="4225" cy="9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竣工结算送审时限要求</a:t>
              </a:r>
              <a:endPara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公众号：康帅PPT19"/>
            <p:cNvSpPr txBox="1"/>
            <p:nvPr/>
          </p:nvSpPr>
          <p:spPr>
            <a:xfrm>
              <a:off x="752" y="4291"/>
              <a:ext cx="4442" cy="69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及时送审：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建设工程管理单位完成竣工结算资料审核后，需在年度送审截止时间前提交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截止日期：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每年</a:t>
              </a:r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10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25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日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为当年度送审截止日期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退回项目处理：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送审项目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被退回后，</a:t>
              </a:r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个月内未修改再提交的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，审计系统将自动清除项目送审信息。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公众号：康帅PPT21"/>
          <p:cNvSpPr txBox="1"/>
          <p:nvPr/>
        </p:nvSpPr>
        <p:spPr>
          <a:xfrm>
            <a:off x="552000" y="2330450"/>
            <a:ext cx="4830261" cy="28985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操作指南获取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：审计系统操作指南可在审计处网站下载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延误项目送审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：工程完工后若延迟一年以上送审，需提供经分管（联系）校领导审签的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延期送审情况说明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审计费用预算：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招标项目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预算编制应包含审计费用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，费用标准参考省内造价咨询收费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456045" y="3356610"/>
            <a:ext cx="5121275" cy="2484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1.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系统登录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rcRect l="5932" t="2059" r="19014"/>
          <a:stretch>
            <a:fillRect/>
          </a:stretch>
        </p:blipFill>
        <p:spPr>
          <a:xfrm>
            <a:off x="827405" y="3199130"/>
            <a:ext cx="4626610" cy="2885440"/>
          </a:xfrm>
          <a:prstGeom prst="rect">
            <a:avLst/>
          </a:prstGeom>
        </p:spPr>
      </p:pic>
      <p:sp>
        <p:nvSpPr>
          <p:cNvPr id="39" name="公众号：康帅PPT15"/>
          <p:cNvSpPr/>
          <p:nvPr>
            <p:custDataLst>
              <p:tags r:id="rId5"/>
            </p:custDataLst>
          </p:nvPr>
        </p:nvSpPr>
        <p:spPr>
          <a:xfrm flipH="1">
            <a:off x="336550" y="1543685"/>
            <a:ext cx="5521960" cy="498284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0" name="公众号：康帅PPT17"/>
          <p:cNvSpPr txBox="1"/>
          <p:nvPr>
            <p:custDataLst>
              <p:tags r:id="rId6"/>
            </p:custDataLst>
          </p:nvPr>
        </p:nvSpPr>
        <p:spPr>
          <a:xfrm>
            <a:off x="1631950" y="1906905"/>
            <a:ext cx="4184015" cy="8616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校内网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，登录学校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OA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信息门户，点击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审计管理系统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登录入口。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1" name="组合 40"/>
          <p:cNvGrpSpPr/>
          <p:nvPr>
            <p:custDataLst>
              <p:tags r:id="rId7"/>
            </p:custDataLst>
          </p:nvPr>
        </p:nvGrpSpPr>
        <p:grpSpPr>
          <a:xfrm>
            <a:off x="696747" y="1979486"/>
            <a:ext cx="708660" cy="673100"/>
            <a:chOff x="1921" y="2872"/>
            <a:chExt cx="1116" cy="1060"/>
          </a:xfrm>
        </p:grpSpPr>
        <p:grpSp>
          <p:nvGrpSpPr>
            <p:cNvPr id="42" name="组合 41"/>
            <p:cNvGrpSpPr/>
            <p:nvPr/>
          </p:nvGrpSpPr>
          <p:grpSpPr>
            <a:xfrm>
              <a:off x="1921" y="2872"/>
              <a:ext cx="1116" cy="1060"/>
              <a:chOff x="6075035" y="1665258"/>
              <a:chExt cx="896623" cy="918740"/>
            </a:xfrm>
          </p:grpSpPr>
          <p:sp>
            <p:nvSpPr>
              <p:cNvPr id="43" name="公众号：康帅PPT9-10"/>
              <p:cNvSpPr/>
              <p:nvPr>
                <p:custDataLst>
                  <p:tags r:id="rId8"/>
                </p:custDataLst>
              </p:nvPr>
            </p:nvSpPr>
            <p:spPr>
              <a:xfrm rot="19741494">
                <a:off x="6077061" y="1667333"/>
                <a:ext cx="892569" cy="914586"/>
              </a:xfrm>
              <a:prstGeom prst="ellipse">
                <a:avLst/>
              </a:prstGeom>
              <a:gradFill flip="none" rotWithShape="1">
                <a:gsLst>
                  <a:gs pos="35000">
                    <a:srgbClr val="00357D">
                      <a:lumMod val="40000"/>
                      <a:lumOff val="60000"/>
                      <a:alpha val="0"/>
                    </a:srgbClr>
                  </a:gs>
                  <a:gs pos="100000">
                    <a:srgbClr val="00357D">
                      <a:lumMod val="40000"/>
                      <a:lumOff val="60000"/>
                      <a:alpha val="2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1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公众号：康帅PPT9-11"/>
              <p:cNvSpPr/>
              <p:nvPr>
                <p:custDataLst>
                  <p:tags r:id="rId9"/>
                </p:custDataLst>
              </p:nvPr>
            </p:nvSpPr>
            <p:spPr>
              <a:xfrm rot="18364987">
                <a:off x="6063977" y="1676316"/>
                <a:ext cx="918740" cy="896623"/>
              </a:xfrm>
              <a:prstGeom prst="arc">
                <a:avLst/>
              </a:prstGeom>
              <a:noFill/>
              <a:ln w="12700" cap="rnd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公众号：康帅PPT9-12"/>
              <p:cNvSpPr/>
              <p:nvPr>
                <p:custDataLst>
                  <p:tags r:id="rId10"/>
                </p:custDataLst>
              </p:nvPr>
            </p:nvSpPr>
            <p:spPr>
              <a:xfrm rot="7564987">
                <a:off x="6063977" y="1676316"/>
                <a:ext cx="918740" cy="896623"/>
              </a:xfrm>
              <a:prstGeom prst="arc">
                <a:avLst/>
              </a:prstGeom>
              <a:noFill/>
              <a:ln w="12700" cap="rnd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公众号：康帅PPT9-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6194797" y="1787973"/>
                <a:ext cx="657096" cy="6733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7" name="文本框 46"/>
            <p:cNvSpPr txBox="1"/>
            <p:nvPr>
              <p:custDataLst>
                <p:tags r:id="rId12"/>
              </p:custDataLst>
            </p:nvPr>
          </p:nvSpPr>
          <p:spPr>
            <a:xfrm>
              <a:off x="2127" y="3099"/>
              <a:ext cx="711" cy="4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公众号：康帅PPT15"/>
          <p:cNvSpPr/>
          <p:nvPr>
            <p:custDataLst>
              <p:tags r:id="rId13"/>
            </p:custDataLst>
          </p:nvPr>
        </p:nvSpPr>
        <p:spPr>
          <a:xfrm flipH="1">
            <a:off x="6240145" y="1543685"/>
            <a:ext cx="5522595" cy="498284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9" name="公众号：康帅PPT17"/>
          <p:cNvSpPr txBox="1"/>
          <p:nvPr>
            <p:custDataLst>
              <p:tags r:id="rId14"/>
            </p:custDataLst>
          </p:nvPr>
        </p:nvSpPr>
        <p:spPr>
          <a:xfrm>
            <a:off x="7176135" y="1773555"/>
            <a:ext cx="4487545" cy="10115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首次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使用系统需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安装在线填报控件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，点击界面右上角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“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控件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按钮下载安装程序，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关闭所有浏览器后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双击安装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0" name="组合 49"/>
          <p:cNvGrpSpPr/>
          <p:nvPr>
            <p:custDataLst>
              <p:tags r:id="rId15"/>
            </p:custDataLst>
          </p:nvPr>
        </p:nvGrpSpPr>
        <p:grpSpPr>
          <a:xfrm>
            <a:off x="6336182" y="1979486"/>
            <a:ext cx="708660" cy="673100"/>
            <a:chOff x="1921" y="2872"/>
            <a:chExt cx="1116" cy="1060"/>
          </a:xfrm>
        </p:grpSpPr>
        <p:grpSp>
          <p:nvGrpSpPr>
            <p:cNvPr id="51" name="组合 50"/>
            <p:cNvGrpSpPr/>
            <p:nvPr/>
          </p:nvGrpSpPr>
          <p:grpSpPr>
            <a:xfrm>
              <a:off x="1921" y="2872"/>
              <a:ext cx="1116" cy="1060"/>
              <a:chOff x="6075035" y="1665258"/>
              <a:chExt cx="896623" cy="918740"/>
            </a:xfrm>
          </p:grpSpPr>
          <p:sp>
            <p:nvSpPr>
              <p:cNvPr id="52" name="公众号：康帅PPT9-10"/>
              <p:cNvSpPr/>
              <p:nvPr>
                <p:custDataLst>
                  <p:tags r:id="rId16"/>
                </p:custDataLst>
              </p:nvPr>
            </p:nvSpPr>
            <p:spPr>
              <a:xfrm rot="19741494">
                <a:off x="6077061" y="1667333"/>
                <a:ext cx="892569" cy="914586"/>
              </a:xfrm>
              <a:prstGeom prst="ellipse">
                <a:avLst/>
              </a:prstGeom>
              <a:gradFill flip="none" rotWithShape="1">
                <a:gsLst>
                  <a:gs pos="35000">
                    <a:srgbClr val="00357D">
                      <a:lumMod val="40000"/>
                      <a:lumOff val="60000"/>
                      <a:alpha val="0"/>
                    </a:srgbClr>
                  </a:gs>
                  <a:gs pos="100000">
                    <a:srgbClr val="00357D">
                      <a:lumMod val="40000"/>
                      <a:lumOff val="60000"/>
                      <a:alpha val="21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1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公众号：康帅PPT9-11"/>
              <p:cNvSpPr/>
              <p:nvPr>
                <p:custDataLst>
                  <p:tags r:id="rId17"/>
                </p:custDataLst>
              </p:nvPr>
            </p:nvSpPr>
            <p:spPr>
              <a:xfrm rot="18364987">
                <a:off x="6063977" y="1676316"/>
                <a:ext cx="918740" cy="896623"/>
              </a:xfrm>
              <a:prstGeom prst="arc">
                <a:avLst/>
              </a:prstGeom>
              <a:noFill/>
              <a:ln w="12700" cap="rnd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公众号：康帅PPT9-12"/>
              <p:cNvSpPr/>
              <p:nvPr>
                <p:custDataLst>
                  <p:tags r:id="rId18"/>
                </p:custDataLst>
              </p:nvPr>
            </p:nvSpPr>
            <p:spPr>
              <a:xfrm rot="7564987">
                <a:off x="6063977" y="1676316"/>
                <a:ext cx="918740" cy="896623"/>
              </a:xfrm>
              <a:prstGeom prst="arc">
                <a:avLst/>
              </a:prstGeom>
              <a:noFill/>
              <a:ln w="12700" cap="rnd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16200000" scaled="1"/>
                  <a:tileRect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0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公众号：康帅PPT9-1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94797" y="1787973"/>
                <a:ext cx="657096" cy="6733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6" name="文本框 55"/>
            <p:cNvSpPr txBox="1"/>
            <p:nvPr>
              <p:custDataLst>
                <p:tags r:id="rId20"/>
              </p:custDataLst>
            </p:nvPr>
          </p:nvSpPr>
          <p:spPr>
            <a:xfrm>
              <a:off x="2127" y="3099"/>
              <a:ext cx="711" cy="4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椭圆 58"/>
          <p:cNvSpPr/>
          <p:nvPr>
            <p:custDataLst>
              <p:tags r:id="rId21"/>
            </p:custDataLst>
          </p:nvPr>
        </p:nvSpPr>
        <p:spPr>
          <a:xfrm>
            <a:off x="11135995" y="3212465"/>
            <a:ext cx="229235" cy="360045"/>
          </a:xfrm>
          <a:prstGeom prst="ellipse">
            <a:avLst/>
          </a:prstGeom>
          <a:noFill/>
          <a:ln w="28575" cmpd="sng">
            <a:solidFill>
              <a:srgbClr val="C00000"/>
            </a:solidFill>
            <a:prstDash val="solid"/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"/>
          <p:cNvPicPr/>
          <p:nvPr/>
        </p:nvPicPr>
        <p:blipFill>
          <a:blip r:embed="rId1"/>
          <a:stretch>
            <a:fillRect/>
          </a:stretch>
        </p:blipFill>
        <p:spPr>
          <a:xfrm>
            <a:off x="624205" y="3789045"/>
            <a:ext cx="4928400" cy="2970000"/>
          </a:xfrm>
          <a:prstGeom prst="rect">
            <a:avLst/>
          </a:prstGeom>
        </p:spPr>
      </p:pic>
      <p:sp>
        <p:nvSpPr>
          <p:cNvPr id="16" name="公众号：康帅PPT15"/>
          <p:cNvSpPr/>
          <p:nvPr/>
        </p:nvSpPr>
        <p:spPr>
          <a:xfrm flipH="1">
            <a:off x="695325" y="1412875"/>
            <a:ext cx="10260965" cy="221361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20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项目送审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以竣工结算抽样审计为例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10" y="3822065"/>
            <a:ext cx="4928235" cy="297053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487805" y="501269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23710" y="6288405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19745" y="614426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1415415" y="1341120"/>
            <a:ext cx="9523730" cy="21888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第一步：新增项目信息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工程送审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，在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审计项目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页面点击下方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新增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，进入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项目信息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界面，录入基本信息后点击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保存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“*”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为必填信息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“审计业务”中选择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“竣工结算审计”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业务类型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中选择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备案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“建设类型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经费性质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按类别选择，具体详见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填报说明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557020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矩形标注 4"/>
          <p:cNvSpPr/>
          <p:nvPr/>
        </p:nvSpPr>
        <p:spPr>
          <a:xfrm>
            <a:off x="1631950" y="5870575"/>
            <a:ext cx="1929130" cy="644525"/>
          </a:xfrm>
          <a:prstGeom prst="wedgeRectCallout">
            <a:avLst>
              <a:gd name="adj1" fmla="val -76300"/>
              <a:gd name="adj2" fmla="val -72068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76095" y="5948680"/>
            <a:ext cx="1616075" cy="531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工程送审</a:t>
            </a:r>
            <a:endParaRPr lang="zh-CN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090" y="3318510"/>
            <a:ext cx="4681855" cy="32016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" y="3318510"/>
            <a:ext cx="6010275" cy="3217545"/>
          </a:xfrm>
          <a:prstGeom prst="rect">
            <a:avLst/>
          </a:prstGeom>
        </p:spPr>
      </p:pic>
      <p:sp>
        <p:nvSpPr>
          <p:cNvPr id="16" name="公众号：康帅PPT15"/>
          <p:cNvSpPr/>
          <p:nvPr/>
        </p:nvSpPr>
        <p:spPr>
          <a:xfrm flipH="1">
            <a:off x="633095" y="1412875"/>
            <a:ext cx="10866120" cy="174180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项目送审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以竣工结算抽样审计为例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2495" y="335661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64200" y="3573145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679690" y="602107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1371600" y="1462405"/>
            <a:ext cx="10181590" cy="1633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第二步：在线填报送审表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，选择送审项目，点击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在线填报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填写信息，点击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“*”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为必填信息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" y="1543050"/>
            <a:ext cx="381635" cy="381635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公众号：康帅PPT15"/>
          <p:cNvSpPr/>
          <p:nvPr/>
        </p:nvSpPr>
        <p:spPr>
          <a:xfrm flipH="1">
            <a:off x="264160" y="1628775"/>
            <a:ext cx="5504180" cy="445960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项目送审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以竣工结算抽样审计为例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708660" y="1648460"/>
            <a:ext cx="4850130" cy="43846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第三步：资料上传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关闭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在线填报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，点击项目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资料上传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，选择需上传的资料项，点击右侧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上传文件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，上传成功后点击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保存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所有必填项上传保存成功后，关闭页面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资料上传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清单中标注必填项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的，必须上传，否则无法提交送审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资料文件上传格式及要求，具体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参阅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资料描述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竣工结算书审签页、工程量收方单、工程竣工验收单均提供有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参考模板示例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1758950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17" name="组合 16"/>
          <p:cNvGrpSpPr/>
          <p:nvPr/>
        </p:nvGrpSpPr>
        <p:grpSpPr>
          <a:xfrm>
            <a:off x="6311900" y="2120265"/>
            <a:ext cx="5760085" cy="3342005"/>
            <a:chOff x="9940" y="3339"/>
            <a:chExt cx="9071" cy="5263"/>
          </a:xfrm>
        </p:grpSpPr>
        <p:pic>
          <p:nvPicPr>
            <p:cNvPr id="7" name="图片 6" descr="1696994416701"/>
            <p:cNvPicPr>
              <a:picLocks noChangeAspect="1"/>
            </p:cNvPicPr>
            <p:nvPr/>
          </p:nvPicPr>
          <p:blipFill>
            <a:blip r:embed="rId2"/>
            <a:srcRect l="8658" t="-3490" r="8668"/>
            <a:stretch>
              <a:fillRect/>
            </a:stretch>
          </p:blipFill>
          <p:spPr>
            <a:xfrm>
              <a:off x="9940" y="3339"/>
              <a:ext cx="9071" cy="526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0053" y="4152"/>
              <a:ext cx="4309" cy="158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矩形标注 8"/>
            <p:cNvSpPr/>
            <p:nvPr/>
          </p:nvSpPr>
          <p:spPr>
            <a:xfrm>
              <a:off x="15269" y="6080"/>
              <a:ext cx="3506" cy="1461"/>
            </a:xfrm>
            <a:prstGeom prst="wedgeRectCallout">
              <a:avLst>
                <a:gd name="adj1" fmla="val -38712"/>
                <a:gd name="adj2" fmla="val -135694"/>
              </a:avLst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350" y="6080"/>
              <a:ext cx="3425" cy="17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b="1" dirty="0">
                  <a:solidFill>
                    <a:srgbClr val="C00000"/>
                  </a:solidFill>
                  <a:latin typeface="+mj-ea"/>
                  <a:ea typeface="+mj-ea"/>
                </a:rPr>
                <a:t>一定按每项资料要求提交，并上传完整的电子资料</a:t>
              </a:r>
              <a:endParaRPr lang="zh-CN" altLang="en-US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公众号：康帅PPT15"/>
          <p:cNvSpPr/>
          <p:nvPr/>
        </p:nvSpPr>
        <p:spPr>
          <a:xfrm flipH="1">
            <a:off x="414655" y="1484630"/>
            <a:ext cx="4662170" cy="491045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项目送审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——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以竣工结算抽样审计为例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859155" y="1504315"/>
            <a:ext cx="4117340" cy="23317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第四步：确认提交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点击项目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确认提交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，完成送审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在线填报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必填项未填或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资料上传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必传资料未上传，则无法提交送审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1614805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图片 7" descr="1696995084048"/>
          <p:cNvPicPr>
            <a:picLocks noChangeAspect="1"/>
          </p:cNvPicPr>
          <p:nvPr/>
        </p:nvPicPr>
        <p:blipFill>
          <a:blip r:embed="rId2"/>
          <a:srcRect l="16450"/>
          <a:stretch>
            <a:fillRect/>
          </a:stretch>
        </p:blipFill>
        <p:spPr>
          <a:xfrm>
            <a:off x="918210" y="3855720"/>
            <a:ext cx="3957320" cy="221424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577840" y="1772920"/>
            <a:ext cx="6387465" cy="4162425"/>
            <a:chOff x="593" y="2993"/>
            <a:chExt cx="4838" cy="6518"/>
          </a:xfrm>
        </p:grpSpPr>
        <p:sp>
          <p:nvSpPr>
            <p:cNvPr id="26" name="公众号：康帅PPT15"/>
            <p:cNvSpPr/>
            <p:nvPr/>
          </p:nvSpPr>
          <p:spPr>
            <a:xfrm flipH="1">
              <a:off x="593" y="2993"/>
              <a:ext cx="4653" cy="6518"/>
            </a:xfrm>
            <a:prstGeom prst="roundRect">
              <a:avLst>
                <a:gd name="adj" fmla="val 4243"/>
              </a:avLst>
            </a:prstGeom>
            <a:noFill/>
            <a:ln w="9525">
              <a:gradFill flip="none" rotWithShape="1">
                <a:gsLst>
                  <a:gs pos="8000">
                    <a:schemeClr val="accent2">
                      <a:alpha val="50000"/>
                    </a:schemeClr>
                  </a:gs>
                  <a:gs pos="27000">
                    <a:schemeClr val="accent2">
                      <a:alpha val="0"/>
                    </a:schemeClr>
                  </a:gs>
                  <a:gs pos="80000">
                    <a:schemeClr val="accent2">
                      <a:alpha val="2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127000" dir="5400000" algn="tl" rotWithShape="0">
                <a:schemeClr val="tx1">
                  <a:lumMod val="75000"/>
                  <a:lumOff val="25000"/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altLang="en-US" sz="32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7" name="公众号：康帅PPT18"/>
            <p:cNvSpPr txBox="1"/>
            <p:nvPr/>
          </p:nvSpPr>
          <p:spPr>
            <a:xfrm>
              <a:off x="880" y="3219"/>
              <a:ext cx="4551" cy="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just" defTabSz="914400" rtl="0" eaLnBrk="1" fontAlgn="auto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en-US" altLang="zh-CN" sz="3200" b="1" dirty="0">
                  <a:solidFill>
                    <a:srgbClr val="C00000"/>
                  </a:solidFill>
                  <a:latin typeface="+mj-ea"/>
                  <a:ea typeface="+mj-ea"/>
                  <a:sym typeface="+mn-ea"/>
                </a:rPr>
                <a:t>50</a:t>
              </a:r>
              <a:r>
                <a:rPr lang="zh-CN" altLang="en-US" sz="3200" b="1" dirty="0">
                  <a:solidFill>
                    <a:srgbClr val="C00000"/>
                  </a:solidFill>
                  <a:latin typeface="+mj-ea"/>
                  <a:ea typeface="+mj-ea"/>
                  <a:sym typeface="+mn-ea"/>
                </a:rPr>
                <a:t>万</a:t>
              </a:r>
              <a:r>
                <a:rPr lang="zh-CN" altLang="en-US" sz="2400" b="1" dirty="0">
                  <a:solidFill>
                    <a:srgbClr val="C00000"/>
                  </a:solidFill>
                  <a:latin typeface="+mj-ea"/>
                  <a:ea typeface="+mj-ea"/>
                  <a:sym typeface="+mn-ea"/>
                </a:rPr>
                <a:t>（含）以上竣工结算审计操作流程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endParaRPr>
            </a:p>
          </p:txBody>
        </p:sp>
      </p:grpSp>
      <p:sp>
        <p:nvSpPr>
          <p:cNvPr id="11" name="公众号：康帅PPT21"/>
          <p:cNvSpPr txBox="1"/>
          <p:nvPr/>
        </p:nvSpPr>
        <p:spPr>
          <a:xfrm>
            <a:off x="5807710" y="2402205"/>
            <a:ext cx="5735955" cy="34086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just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送审操作流程与竣工结算抽样审计基本一致，主要区别如下：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在工程送审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项目信息界面，业务类型选择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收到审计立项通过通知短信后，及时登录系统打印《建设工程竣工结算送审表及资料清单》，完成签字盖章后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个工作日内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提交至审计处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公众号：康帅PPT8-1"/>
          <p:cNvSpPr/>
          <p:nvPr/>
        </p:nvSpPr>
        <p:spPr>
          <a:xfrm>
            <a:off x="5310505" y="5732780"/>
            <a:ext cx="6746240" cy="446405"/>
          </a:xfrm>
          <a:prstGeom prst="trapezoid">
            <a:avLst>
              <a:gd name="adj" fmla="val 82246"/>
            </a:avLst>
          </a:prstGeom>
          <a:gradFill flip="none" rotWithShape="1">
            <a:gsLst>
              <a:gs pos="100000">
                <a:schemeClr val="accent2">
                  <a:alpha val="30000"/>
                </a:schemeClr>
              </a:gs>
              <a:gs pos="7000">
                <a:schemeClr val="accent2">
                  <a:lumMod val="20000"/>
                  <a:lumOff val="80000"/>
                  <a:alpha val="0"/>
                </a:schemeClr>
              </a:gs>
            </a:gsLst>
            <a:lin ang="5400000" scaled="1"/>
            <a:tileRect/>
          </a:gradFill>
          <a:ln cap="rnd">
            <a:gradFill>
              <a:gsLst>
                <a:gs pos="3000">
                  <a:schemeClr val="accent2">
                    <a:lumMod val="20000"/>
                    <a:lumOff val="80000"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latin typeface="Roboto"/>
              <a:ea typeface="思源黑体 CN Regular" panose="020B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3.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项目退回处理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16" name="公众号：康帅PPT15"/>
          <p:cNvSpPr/>
          <p:nvPr/>
        </p:nvSpPr>
        <p:spPr>
          <a:xfrm flipH="1">
            <a:off x="683895" y="1681480"/>
            <a:ext cx="3735070" cy="365442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840105" y="1772920"/>
            <a:ext cx="3494405" cy="33547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查阅意见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登录系统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进入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工程送审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项目状态栏点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退回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查意见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sz="2400" b="1" dirty="0"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修改提交</a:t>
            </a:r>
            <a:endParaRPr lang="zh-CN" altLang="en-US" sz="2400" b="1" dirty="0"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按意见修改信息/资料，确认无误后，返回列表点击“确认提交”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21" name="公众号：康帅PPT20"/>
          <p:cNvCxnSpPr/>
          <p:nvPr/>
        </p:nvCxnSpPr>
        <p:spPr>
          <a:xfrm>
            <a:off x="911642" y="3644900"/>
            <a:ext cx="33845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16090" y="3875405"/>
            <a:ext cx="4872990" cy="27889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843915"/>
            <a:ext cx="4840605" cy="303149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759825" y="184531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847705" y="4235450"/>
            <a:ext cx="502920" cy="504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44" y="44374"/>
            <a:ext cx="2950720" cy="7925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0" y="1243512"/>
            <a:ext cx="3070176" cy="4408586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410790" y="883512"/>
            <a:ext cx="6264696" cy="720000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目录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4944000" y="1917700"/>
            <a:ext cx="5328000" cy="842549"/>
            <a:chOff x="835819" y="1980868"/>
            <a:chExt cx="7790201" cy="1048553"/>
          </a:xfrm>
        </p:grpSpPr>
        <p:sp>
          <p:nvSpPr>
            <p:cNvPr id="8" name="直接连接符 7"/>
            <p:cNvSpPr/>
            <p:nvPr>
              <p:custDataLst>
                <p:tags r:id="rId4"/>
              </p:custDataLst>
            </p:nvPr>
          </p:nvSpPr>
          <p:spPr>
            <a:xfrm>
              <a:off x="835819" y="2998125"/>
              <a:ext cx="779020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9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2057273" y="1980868"/>
              <a:ext cx="6089904" cy="1048553"/>
            </a:xfrm>
            <a:custGeom>
              <a:avLst/>
              <a:gdLst>
                <a:gd name="connsiteX0" fmla="*/ 0 w 6089904"/>
                <a:gd name="connsiteY0" fmla="*/ 0 h 1048552"/>
                <a:gd name="connsiteX1" fmla="*/ 6089904 w 6089904"/>
                <a:gd name="connsiteY1" fmla="*/ 0 h 1048552"/>
                <a:gd name="connsiteX2" fmla="*/ 6089904 w 6089904"/>
                <a:gd name="connsiteY2" fmla="*/ 1048552 h 1048552"/>
                <a:gd name="connsiteX3" fmla="*/ 0 w 6089904"/>
                <a:gd name="connsiteY3" fmla="*/ 1048552 h 1048552"/>
                <a:gd name="connsiteX4" fmla="*/ 0 w 6089904"/>
                <a:gd name="connsiteY4" fmla="*/ 0 h 10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1048552">
                  <a:moveTo>
                    <a:pt x="0" y="0"/>
                  </a:moveTo>
                  <a:lnTo>
                    <a:pt x="6089904" y="0"/>
                  </a:lnTo>
                  <a:lnTo>
                    <a:pt x="6089904" y="1048552"/>
                  </a:lnTo>
                  <a:lnTo>
                    <a:pt x="0" y="10485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defTabSz="1200150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800" b="1" dirty="0">
                  <a:latin typeface="+mj-ea"/>
                  <a:ea typeface="+mj-ea"/>
                </a:rPr>
                <a:t>审计业务办理流程详解</a:t>
              </a:r>
              <a:endParaRPr lang="zh-CN" altLang="en-US" sz="2800" b="1" dirty="0">
                <a:latin typeface="+mj-ea"/>
                <a:ea typeface="+mj-ea"/>
              </a:endParaRPr>
            </a:p>
          </p:txBody>
        </p:sp>
        <p:sp>
          <p:nvSpPr>
            <p:cNvPr id="10" name="任意多边形 8"/>
            <p:cNvSpPr/>
            <p:nvPr>
              <p:custDataLst>
                <p:tags r:id="rId6"/>
              </p:custDataLst>
            </p:nvPr>
          </p:nvSpPr>
          <p:spPr>
            <a:xfrm>
              <a:off x="835819" y="2181926"/>
              <a:ext cx="892635" cy="725457"/>
            </a:xfrm>
            <a:custGeom>
              <a:avLst/>
              <a:gdLst>
                <a:gd name="connsiteX0" fmla="*/ 150031 w 1260002"/>
                <a:gd name="connsiteY0" fmla="*/ 0 h 900004"/>
                <a:gd name="connsiteX1" fmla="*/ 1109971 w 1260002"/>
                <a:gd name="connsiteY1" fmla="*/ 0 h 900004"/>
                <a:gd name="connsiteX2" fmla="*/ 1260002 w 1260002"/>
                <a:gd name="connsiteY2" fmla="*/ 150031 h 900004"/>
                <a:gd name="connsiteX3" fmla="*/ 1260002 w 1260002"/>
                <a:gd name="connsiteY3" fmla="*/ 900004 h 900004"/>
                <a:gd name="connsiteX4" fmla="*/ 1260002 w 1260002"/>
                <a:gd name="connsiteY4" fmla="*/ 900004 h 900004"/>
                <a:gd name="connsiteX5" fmla="*/ 0 w 1260002"/>
                <a:gd name="connsiteY5" fmla="*/ 900004 h 900004"/>
                <a:gd name="connsiteX6" fmla="*/ 0 w 1260002"/>
                <a:gd name="connsiteY6" fmla="*/ 900004 h 900004"/>
                <a:gd name="connsiteX7" fmla="*/ 0 w 1260002"/>
                <a:gd name="connsiteY7" fmla="*/ 150031 h 900004"/>
                <a:gd name="connsiteX8" fmla="*/ 150031 w 1260002"/>
                <a:gd name="connsiteY8" fmla="*/ 0 h 9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2" h="900004">
                  <a:moveTo>
                    <a:pt x="150031" y="0"/>
                  </a:moveTo>
                  <a:lnTo>
                    <a:pt x="1109971" y="0"/>
                  </a:lnTo>
                  <a:cubicBezTo>
                    <a:pt x="1192831" y="0"/>
                    <a:pt x="1260002" y="67171"/>
                    <a:pt x="1260002" y="150031"/>
                  </a:cubicBezTo>
                  <a:lnTo>
                    <a:pt x="1260002" y="900004"/>
                  </a:lnTo>
                  <a:lnTo>
                    <a:pt x="1260002" y="900004"/>
                  </a:lnTo>
                  <a:lnTo>
                    <a:pt x="0" y="900004"/>
                  </a:lnTo>
                  <a:lnTo>
                    <a:pt x="0" y="900004"/>
                  </a:lnTo>
                  <a:lnTo>
                    <a:pt x="0" y="150031"/>
                  </a:lnTo>
                  <a:cubicBezTo>
                    <a:pt x="0" y="67171"/>
                    <a:pt x="67171" y="0"/>
                    <a:pt x="15003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43" tIns="120143" rIns="120143" bIns="762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000" dirty="0">
                  <a:latin typeface="+mj-ea"/>
                  <a:ea typeface="+mj-ea"/>
                </a:rPr>
                <a:t>一</a:t>
              </a:r>
              <a:endParaRPr lang="zh-CN" altLang="en-US" sz="4000" dirty="0"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>
            <p:custDataLst>
              <p:tags r:id="rId7"/>
            </p:custDataLst>
          </p:nvPr>
        </p:nvGrpSpPr>
        <p:grpSpPr>
          <a:xfrm>
            <a:off x="4943999" y="2911475"/>
            <a:ext cx="5328001" cy="842549"/>
            <a:chOff x="835819" y="1980868"/>
            <a:chExt cx="7790201" cy="1048553"/>
          </a:xfrm>
        </p:grpSpPr>
        <p:sp>
          <p:nvSpPr>
            <p:cNvPr id="12" name="直接连接符 11"/>
            <p:cNvSpPr/>
            <p:nvPr>
              <p:custDataLst>
                <p:tags r:id="rId8"/>
              </p:custDataLst>
            </p:nvPr>
          </p:nvSpPr>
          <p:spPr>
            <a:xfrm>
              <a:off x="835819" y="2998125"/>
              <a:ext cx="779020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13" name="任意多边形 13"/>
            <p:cNvSpPr/>
            <p:nvPr>
              <p:custDataLst>
                <p:tags r:id="rId9"/>
              </p:custDataLst>
            </p:nvPr>
          </p:nvSpPr>
          <p:spPr>
            <a:xfrm>
              <a:off x="2057273" y="1980868"/>
              <a:ext cx="6089904" cy="1048553"/>
            </a:xfrm>
            <a:custGeom>
              <a:avLst/>
              <a:gdLst>
                <a:gd name="connsiteX0" fmla="*/ 0 w 6089904"/>
                <a:gd name="connsiteY0" fmla="*/ 0 h 1048552"/>
                <a:gd name="connsiteX1" fmla="*/ 6089904 w 6089904"/>
                <a:gd name="connsiteY1" fmla="*/ 0 h 1048552"/>
                <a:gd name="connsiteX2" fmla="*/ 6089904 w 6089904"/>
                <a:gd name="connsiteY2" fmla="*/ 1048552 h 1048552"/>
                <a:gd name="connsiteX3" fmla="*/ 0 w 6089904"/>
                <a:gd name="connsiteY3" fmla="*/ 1048552 h 1048552"/>
                <a:gd name="connsiteX4" fmla="*/ 0 w 6089904"/>
                <a:gd name="connsiteY4" fmla="*/ 0 h 10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1048552">
                  <a:moveTo>
                    <a:pt x="0" y="0"/>
                  </a:moveTo>
                  <a:lnTo>
                    <a:pt x="6089904" y="0"/>
                  </a:lnTo>
                  <a:lnTo>
                    <a:pt x="6089904" y="1048552"/>
                  </a:lnTo>
                  <a:lnTo>
                    <a:pt x="0" y="10485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defTabSz="1200150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800" b="1" dirty="0">
                  <a:latin typeface="+mj-ea"/>
                  <a:ea typeface="+mj-ea"/>
                  <a:sym typeface="+mn-ea"/>
                </a:rPr>
                <a:t>送审注意事项</a:t>
              </a:r>
              <a:endParaRPr lang="zh-CN" altLang="en-US" sz="2800" b="1" dirty="0"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4" name="任意多边形 14"/>
            <p:cNvSpPr/>
            <p:nvPr>
              <p:custDataLst>
                <p:tags r:id="rId10"/>
              </p:custDataLst>
            </p:nvPr>
          </p:nvSpPr>
          <p:spPr>
            <a:xfrm>
              <a:off x="835819" y="2181926"/>
              <a:ext cx="892635" cy="725457"/>
            </a:xfrm>
            <a:custGeom>
              <a:avLst/>
              <a:gdLst>
                <a:gd name="connsiteX0" fmla="*/ 150031 w 1260002"/>
                <a:gd name="connsiteY0" fmla="*/ 0 h 900004"/>
                <a:gd name="connsiteX1" fmla="*/ 1109971 w 1260002"/>
                <a:gd name="connsiteY1" fmla="*/ 0 h 900004"/>
                <a:gd name="connsiteX2" fmla="*/ 1260002 w 1260002"/>
                <a:gd name="connsiteY2" fmla="*/ 150031 h 900004"/>
                <a:gd name="connsiteX3" fmla="*/ 1260002 w 1260002"/>
                <a:gd name="connsiteY3" fmla="*/ 900004 h 900004"/>
                <a:gd name="connsiteX4" fmla="*/ 1260002 w 1260002"/>
                <a:gd name="connsiteY4" fmla="*/ 900004 h 900004"/>
                <a:gd name="connsiteX5" fmla="*/ 0 w 1260002"/>
                <a:gd name="connsiteY5" fmla="*/ 900004 h 900004"/>
                <a:gd name="connsiteX6" fmla="*/ 0 w 1260002"/>
                <a:gd name="connsiteY6" fmla="*/ 900004 h 900004"/>
                <a:gd name="connsiteX7" fmla="*/ 0 w 1260002"/>
                <a:gd name="connsiteY7" fmla="*/ 150031 h 900004"/>
                <a:gd name="connsiteX8" fmla="*/ 150031 w 1260002"/>
                <a:gd name="connsiteY8" fmla="*/ 0 h 9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2" h="900004">
                  <a:moveTo>
                    <a:pt x="150031" y="0"/>
                  </a:moveTo>
                  <a:lnTo>
                    <a:pt x="1109971" y="0"/>
                  </a:lnTo>
                  <a:cubicBezTo>
                    <a:pt x="1192831" y="0"/>
                    <a:pt x="1260002" y="67171"/>
                    <a:pt x="1260002" y="150031"/>
                  </a:cubicBezTo>
                  <a:lnTo>
                    <a:pt x="1260002" y="900004"/>
                  </a:lnTo>
                  <a:lnTo>
                    <a:pt x="1260002" y="900004"/>
                  </a:lnTo>
                  <a:lnTo>
                    <a:pt x="0" y="900004"/>
                  </a:lnTo>
                  <a:lnTo>
                    <a:pt x="0" y="900004"/>
                  </a:lnTo>
                  <a:lnTo>
                    <a:pt x="0" y="150031"/>
                  </a:lnTo>
                  <a:cubicBezTo>
                    <a:pt x="0" y="67171"/>
                    <a:pt x="67171" y="0"/>
                    <a:pt x="15003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43" tIns="120143" rIns="120143" bIns="762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000" dirty="0">
                  <a:latin typeface="+mj-ea"/>
                  <a:ea typeface="+mj-ea"/>
                </a:rPr>
                <a:t>二</a:t>
              </a:r>
              <a:endParaRPr lang="zh-CN" altLang="en-US" sz="4000" dirty="0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11"/>
            </p:custDataLst>
          </p:nvPr>
        </p:nvGrpSpPr>
        <p:grpSpPr>
          <a:xfrm>
            <a:off x="4914789" y="3916045"/>
            <a:ext cx="5357211" cy="842645"/>
            <a:chOff x="835819" y="1980868"/>
            <a:chExt cx="7790201" cy="1048672"/>
          </a:xfrm>
        </p:grpSpPr>
        <p:sp>
          <p:nvSpPr>
            <p:cNvPr id="16" name="直接连接符 15"/>
            <p:cNvSpPr/>
            <p:nvPr>
              <p:custDataLst>
                <p:tags r:id="rId12"/>
              </p:custDataLst>
            </p:nvPr>
          </p:nvSpPr>
          <p:spPr>
            <a:xfrm>
              <a:off x="835819" y="2998125"/>
              <a:ext cx="779020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sp>
        <p:sp>
          <p:nvSpPr>
            <p:cNvPr id="17" name="任意多边形 18"/>
            <p:cNvSpPr/>
            <p:nvPr>
              <p:custDataLst>
                <p:tags r:id="rId13"/>
              </p:custDataLst>
            </p:nvPr>
          </p:nvSpPr>
          <p:spPr>
            <a:xfrm>
              <a:off x="2057188" y="1980868"/>
              <a:ext cx="6499547" cy="1048672"/>
            </a:xfrm>
            <a:custGeom>
              <a:avLst/>
              <a:gdLst>
                <a:gd name="connsiteX0" fmla="*/ 0 w 6089904"/>
                <a:gd name="connsiteY0" fmla="*/ 0 h 1048552"/>
                <a:gd name="connsiteX1" fmla="*/ 6089904 w 6089904"/>
                <a:gd name="connsiteY1" fmla="*/ 0 h 1048552"/>
                <a:gd name="connsiteX2" fmla="*/ 6089904 w 6089904"/>
                <a:gd name="connsiteY2" fmla="*/ 1048552 h 1048552"/>
                <a:gd name="connsiteX3" fmla="*/ 0 w 6089904"/>
                <a:gd name="connsiteY3" fmla="*/ 1048552 h 1048552"/>
                <a:gd name="connsiteX4" fmla="*/ 0 w 6089904"/>
                <a:gd name="connsiteY4" fmla="*/ 0 h 104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1048552">
                  <a:moveTo>
                    <a:pt x="0" y="0"/>
                  </a:moveTo>
                  <a:lnTo>
                    <a:pt x="6089904" y="0"/>
                  </a:lnTo>
                  <a:lnTo>
                    <a:pt x="6089904" y="1048552"/>
                  </a:lnTo>
                  <a:lnTo>
                    <a:pt x="0" y="10485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defTabSz="1200150">
                <a:lnSpc>
                  <a:spcPts val="4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zh-CN" altLang="en-US" sz="2800" b="1" dirty="0">
                  <a:latin typeface="+mj-ea"/>
                  <a:ea typeface="+mj-ea"/>
                  <a:sym typeface="+mn-ea"/>
                </a:rPr>
                <a:t>审计系统使用指南</a:t>
              </a:r>
              <a:endParaRPr lang="zh-CN" altLang="en-US" sz="2800" b="1" dirty="0"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8" name="任意多边形 19"/>
            <p:cNvSpPr/>
            <p:nvPr>
              <p:custDataLst>
                <p:tags r:id="rId14"/>
              </p:custDataLst>
            </p:nvPr>
          </p:nvSpPr>
          <p:spPr>
            <a:xfrm>
              <a:off x="835819" y="2181926"/>
              <a:ext cx="892635" cy="725457"/>
            </a:xfrm>
            <a:custGeom>
              <a:avLst/>
              <a:gdLst>
                <a:gd name="connsiteX0" fmla="*/ 150031 w 1260002"/>
                <a:gd name="connsiteY0" fmla="*/ 0 h 900004"/>
                <a:gd name="connsiteX1" fmla="*/ 1109971 w 1260002"/>
                <a:gd name="connsiteY1" fmla="*/ 0 h 900004"/>
                <a:gd name="connsiteX2" fmla="*/ 1260002 w 1260002"/>
                <a:gd name="connsiteY2" fmla="*/ 150031 h 900004"/>
                <a:gd name="connsiteX3" fmla="*/ 1260002 w 1260002"/>
                <a:gd name="connsiteY3" fmla="*/ 900004 h 900004"/>
                <a:gd name="connsiteX4" fmla="*/ 1260002 w 1260002"/>
                <a:gd name="connsiteY4" fmla="*/ 900004 h 900004"/>
                <a:gd name="connsiteX5" fmla="*/ 0 w 1260002"/>
                <a:gd name="connsiteY5" fmla="*/ 900004 h 900004"/>
                <a:gd name="connsiteX6" fmla="*/ 0 w 1260002"/>
                <a:gd name="connsiteY6" fmla="*/ 900004 h 900004"/>
                <a:gd name="connsiteX7" fmla="*/ 0 w 1260002"/>
                <a:gd name="connsiteY7" fmla="*/ 150031 h 900004"/>
                <a:gd name="connsiteX8" fmla="*/ 150031 w 1260002"/>
                <a:gd name="connsiteY8" fmla="*/ 0 h 90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0002" h="900004">
                  <a:moveTo>
                    <a:pt x="150031" y="0"/>
                  </a:moveTo>
                  <a:lnTo>
                    <a:pt x="1109971" y="0"/>
                  </a:lnTo>
                  <a:cubicBezTo>
                    <a:pt x="1192831" y="0"/>
                    <a:pt x="1260002" y="67171"/>
                    <a:pt x="1260002" y="150031"/>
                  </a:cubicBezTo>
                  <a:lnTo>
                    <a:pt x="1260002" y="900004"/>
                  </a:lnTo>
                  <a:lnTo>
                    <a:pt x="1260002" y="900004"/>
                  </a:lnTo>
                  <a:lnTo>
                    <a:pt x="0" y="900004"/>
                  </a:lnTo>
                  <a:lnTo>
                    <a:pt x="0" y="900004"/>
                  </a:lnTo>
                  <a:lnTo>
                    <a:pt x="0" y="150031"/>
                  </a:lnTo>
                  <a:cubicBezTo>
                    <a:pt x="0" y="67171"/>
                    <a:pt x="67171" y="0"/>
                    <a:pt x="15003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143" tIns="120143" rIns="120143" bIns="762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000" dirty="0">
                  <a:latin typeface="+mj-ea"/>
                  <a:ea typeface="+mj-ea"/>
                </a:rPr>
                <a:t>三</a:t>
              </a:r>
              <a:endParaRPr lang="zh-CN" altLang="en-US" sz="4000" dirty="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4.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资料补录上传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16" name="公众号：康帅PPT15"/>
          <p:cNvSpPr/>
          <p:nvPr/>
        </p:nvSpPr>
        <p:spPr>
          <a:xfrm flipH="1">
            <a:off x="683895" y="1681480"/>
            <a:ext cx="3735070" cy="365442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840105" y="1772920"/>
            <a:ext cx="3494405" cy="33547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j-ea"/>
                <a:ea typeface="+mj-ea"/>
                <a:sym typeface="+mn-ea"/>
              </a:rPr>
              <a:t>资料上传</a:t>
            </a:r>
            <a:endParaRPr lang="en-US" altLang="zh-CN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在项目审计过程中，若主审老师提出需要补充资料，可在不退回项目的情况下，及时补充上传相关资料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 descr="01"/>
          <p:cNvPicPr/>
          <p:nvPr/>
        </p:nvPicPr>
        <p:blipFill>
          <a:blip r:embed="rId1"/>
          <a:stretch>
            <a:fillRect/>
          </a:stretch>
        </p:blipFill>
        <p:spPr>
          <a:xfrm>
            <a:off x="5520055" y="1917065"/>
            <a:ext cx="5419090" cy="2969895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8832215" y="3284855"/>
            <a:ext cx="1929130" cy="644525"/>
          </a:xfrm>
          <a:prstGeom prst="wedgeRectCallout">
            <a:avLst>
              <a:gd name="adj1" fmla="val -50526"/>
              <a:gd name="adj2" fmla="val -88423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8115" y="3357245"/>
            <a:ext cx="1616075" cy="531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资料上传</a:t>
            </a:r>
            <a:endParaRPr lang="zh-CN" altLang="en-US" sz="28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公众号：康帅PPT15"/>
          <p:cNvSpPr/>
          <p:nvPr/>
        </p:nvSpPr>
        <p:spPr>
          <a:xfrm flipH="1">
            <a:off x="672465" y="1329690"/>
            <a:ext cx="10913745" cy="150241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5.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项目审计进度查阅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5" name="内容占位符 1"/>
          <p:cNvSpPr>
            <a:spLocks noGrp="1"/>
          </p:cNvSpPr>
          <p:nvPr/>
        </p:nvSpPr>
        <p:spPr>
          <a:xfrm>
            <a:off x="768350" y="1412875"/>
            <a:ext cx="10901680" cy="1384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5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400" b="1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系统查阅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实时进度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通过状态栏可快速查看项目送审状态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在送审项目列表中点击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送审中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审计中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，查看项目当前进度及审核人信息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06795" y="3369945"/>
            <a:ext cx="5266690" cy="2780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3357245"/>
            <a:ext cx="5289550" cy="27247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72513" y="3501390"/>
            <a:ext cx="2160270" cy="10083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公众号：康帅PPT15"/>
          <p:cNvSpPr/>
          <p:nvPr/>
        </p:nvSpPr>
        <p:spPr>
          <a:xfrm flipH="1">
            <a:off x="6168390" y="2329180"/>
            <a:ext cx="5247005" cy="428815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公众号：康帅PPT17"/>
          <p:cNvSpPr txBox="1"/>
          <p:nvPr/>
        </p:nvSpPr>
        <p:spPr>
          <a:xfrm>
            <a:off x="6272530" y="2420620"/>
            <a:ext cx="5061585" cy="4017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）备案立项通过且被抽审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同时收到立项通过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抽审通过短信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3日内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将项目纸质资料送至望江行政楼221室材料投递框，并登记项目送审信息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4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）抽样审计完成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收到结算审计完成短信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7日内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到望江行政楼221室领回项目送审资料，并登记已领取信息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839470" y="2420620"/>
            <a:ext cx="4777105" cy="4017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）备案立项通过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收到备案立项通过短信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前往财务处办理竣工结算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）备案立项未通过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收到备案立项未通过短信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根据预审意见，修改送审信息、重新填报或更换上传资料后，再次确认提交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公众号：康帅PPT15"/>
          <p:cNvSpPr/>
          <p:nvPr/>
        </p:nvSpPr>
        <p:spPr>
          <a:xfrm flipH="1">
            <a:off x="735330" y="2329180"/>
            <a:ext cx="4952365" cy="428815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6.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短信息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进度查阅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5" name="公众号：康帅PPT15"/>
          <p:cNvSpPr/>
          <p:nvPr/>
        </p:nvSpPr>
        <p:spPr>
          <a:xfrm flipH="1">
            <a:off x="695960" y="1432560"/>
            <a:ext cx="10424160" cy="71437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公众号：康帅PPT17"/>
          <p:cNvSpPr txBox="1"/>
          <p:nvPr/>
        </p:nvSpPr>
        <p:spPr>
          <a:xfrm>
            <a:off x="1638935" y="1587500"/>
            <a:ext cx="9630410" cy="4997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竣工结算金额不满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万项目送审过程中，可通过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短信息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查阅项目进度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155" y="1640205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21" name="公众号：康帅PPT20"/>
          <p:cNvCxnSpPr/>
          <p:nvPr/>
        </p:nvCxnSpPr>
        <p:spPr>
          <a:xfrm>
            <a:off x="912277" y="4293235"/>
            <a:ext cx="46799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公众号：康帅PPT20"/>
          <p:cNvCxnSpPr/>
          <p:nvPr/>
        </p:nvCxnSpPr>
        <p:spPr>
          <a:xfrm>
            <a:off x="6345337" y="4293235"/>
            <a:ext cx="46799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公众号：康帅PPT15"/>
          <p:cNvSpPr/>
          <p:nvPr/>
        </p:nvSpPr>
        <p:spPr>
          <a:xfrm flipH="1">
            <a:off x="6168390" y="2329180"/>
            <a:ext cx="5247005" cy="428815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公众号：康帅PPT17"/>
          <p:cNvSpPr txBox="1"/>
          <p:nvPr/>
        </p:nvSpPr>
        <p:spPr>
          <a:xfrm>
            <a:off x="6272530" y="2420620"/>
            <a:ext cx="5061585" cy="4017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）审计过程中被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退回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”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退回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根据审计意见，修改补充相应的送审信息或更换上传资料后，再次确认提交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4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）审计完成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收到结算审计完成短信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7日内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到望江行政楼221室领回项目送审资料，并登记已领取信息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839470" y="2420620"/>
            <a:ext cx="4777105" cy="40176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3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）审计立项通过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收到审计立项通过短信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请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日内将项目结算送审表、资料清单及纸质送审资料送至望江行政楼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221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室材料投递框，并登记项目送审信息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）审计立项未通过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提示信号：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收到审计立项未通过短信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30000"/>
              </a:lnSpc>
              <a:buClr>
                <a:srgbClr val="0071FE"/>
              </a:buClr>
              <a:buSzTx/>
              <a:buFont typeface="Arial" panose="020B0604020202020204" pitchFamily="34" charset="0"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后续动作：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根据预审意见，修改送审信息、重新填报或更换上传资料后，再次确认提交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公众号：康帅PPT15"/>
          <p:cNvSpPr/>
          <p:nvPr/>
        </p:nvSpPr>
        <p:spPr>
          <a:xfrm flipH="1">
            <a:off x="623999" y="2329180"/>
            <a:ext cx="5063695" cy="4288154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815" y="83058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6.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项目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短信息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进度查阅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5" name="公众号：康帅PPT15"/>
          <p:cNvSpPr/>
          <p:nvPr/>
        </p:nvSpPr>
        <p:spPr>
          <a:xfrm flipH="1">
            <a:off x="695960" y="1432560"/>
            <a:ext cx="10424160" cy="71437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2" name="公众号：康帅PPT17"/>
          <p:cNvSpPr txBox="1"/>
          <p:nvPr/>
        </p:nvSpPr>
        <p:spPr>
          <a:xfrm>
            <a:off x="1638935" y="1587500"/>
            <a:ext cx="9630410" cy="4997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竣工结算金额超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万项目送审过程中，可通过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短信息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查阅项目进度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155" y="1640205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21" name="公众号：康帅PPT20"/>
          <p:cNvCxnSpPr/>
          <p:nvPr/>
        </p:nvCxnSpPr>
        <p:spPr>
          <a:xfrm>
            <a:off x="839470" y="4509000"/>
            <a:ext cx="46799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公众号：康帅PPT20"/>
          <p:cNvCxnSpPr/>
          <p:nvPr/>
        </p:nvCxnSpPr>
        <p:spPr>
          <a:xfrm>
            <a:off x="6272530" y="4509000"/>
            <a:ext cx="46799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180" y="723900"/>
            <a:ext cx="6616700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7.“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财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”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数据互联共享</a:t>
            </a:r>
            <a:endParaRPr lang="zh-CN" altLang="en-US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sp>
        <p:nvSpPr>
          <p:cNvPr id="6" name="公众号：康帅PPT15"/>
          <p:cNvSpPr/>
          <p:nvPr/>
        </p:nvSpPr>
        <p:spPr>
          <a:xfrm flipH="1">
            <a:off x="418465" y="1329690"/>
            <a:ext cx="11159490" cy="150241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内容占位符 1"/>
          <p:cNvSpPr>
            <a:spLocks noGrp="1"/>
          </p:cNvSpPr>
          <p:nvPr/>
        </p:nvSpPr>
        <p:spPr>
          <a:xfrm>
            <a:off x="551180" y="1412875"/>
            <a:ext cx="10981055" cy="1384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342900" indent="-342900" algn="l" defTabSz="914400" rtl="0" eaLnBrk="1" latinLnBrk="0" hangingPunct="1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ts val="35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2400" b="1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财</a:t>
            </a:r>
            <a:r>
              <a:rPr lang="en-US" alt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sz="2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数据互联模块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与财务系统的审结数据、审计费用、工程备案数据对接共享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竣工结算抽样审计项目：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备案意见和审计报告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可直接从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财务报销系统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调取，无需领取纸质报告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竣工结算审计项目：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审计报告及审计费用报告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同样可从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财务报销系统</a:t>
            </a:r>
            <a:r>
              <a:rPr lang="zh-CN" altLang="en-US" sz="20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调取，无需领取纸质报告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Picture 5" descr="SWYGU7Q4ACQH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2852420"/>
            <a:ext cx="10309860" cy="337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77215" y="723900"/>
            <a:ext cx="9643745" cy="709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7.“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财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”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数据互联共享</a:t>
            </a:r>
            <a:r>
              <a:rPr lang="en-US" altLang="zh-CN" sz="2800" b="0" dirty="0">
                <a:solidFill>
                  <a:srgbClr val="C00000"/>
                </a:solidFill>
                <a:latin typeface="+mn-lt"/>
                <a:sym typeface="+mn-ea"/>
              </a:rPr>
              <a:t>--</a:t>
            </a:r>
            <a:r>
              <a:rPr lang="zh-CN" sz="2400" b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备案意见及审计报告调用</a:t>
            </a:r>
            <a:endParaRPr lang="zh-CN" altLang="zh-CN" sz="24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Picture 5" descr="SWYGU7Q4ACQH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860" y="2708910"/>
            <a:ext cx="10309860" cy="3371850"/>
          </a:xfrm>
          <a:prstGeom prst="rect">
            <a:avLst/>
          </a:prstGeom>
        </p:spPr>
      </p:pic>
      <p:sp>
        <p:nvSpPr>
          <p:cNvPr id="16" name="公众号：康帅PPT15"/>
          <p:cNvSpPr/>
          <p:nvPr/>
        </p:nvSpPr>
        <p:spPr>
          <a:xfrm flipH="1">
            <a:off x="695960" y="1412875"/>
            <a:ext cx="9775190" cy="93599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1469390" y="1437640"/>
            <a:ext cx="825246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第一步：登录系统并选择业务大类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登录财务管理系统后，在网上预约报销界面选择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工程业务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5" y="1557020"/>
            <a:ext cx="382270" cy="38227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551180" y="723900"/>
            <a:ext cx="10749915" cy="601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7.“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财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”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数据互联共享</a:t>
            </a:r>
            <a:r>
              <a:rPr lang="en-US" altLang="zh-CN" sz="2800" b="0" dirty="0">
                <a:solidFill>
                  <a:srgbClr val="C00000"/>
                </a:solidFill>
                <a:latin typeface="+mn-lt"/>
                <a:sym typeface="+mn-ea"/>
              </a:rPr>
              <a:t>--</a:t>
            </a:r>
            <a:r>
              <a:rPr lang="zh-CN" sz="2400" b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备案意见及审计报告调用</a:t>
            </a:r>
            <a:endParaRPr lang="zh-CN" altLang="zh-CN" sz="24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公众号：康帅PPT15"/>
          <p:cNvSpPr/>
          <p:nvPr/>
        </p:nvSpPr>
        <p:spPr>
          <a:xfrm flipH="1">
            <a:off x="1321435" y="1350645"/>
            <a:ext cx="9183370" cy="133413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公众号：康帅PPT17"/>
          <p:cNvSpPr txBox="1"/>
          <p:nvPr/>
        </p:nvSpPr>
        <p:spPr>
          <a:xfrm>
            <a:off x="2211070" y="1290320"/>
            <a:ext cx="8151495" cy="13550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第二步：查询与绑定审计报告或备案意见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输入备案或审计立项编号及业务送审人工号进行查询，选择对应数据后点击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</a:t>
            </a:r>
            <a:r>
              <a:rPr lang="en-US" altLang="zh-CN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每个报告仅可绑定一个报销单。</a:t>
            </a:r>
            <a:endParaRPr lang="zh-CN" altLang="en-US" sz="20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795" y="1506220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图片 5" descr="截图"/>
          <p:cNvPicPr>
            <a:picLocks noChangeAspect="1"/>
          </p:cNvPicPr>
          <p:nvPr/>
        </p:nvPicPr>
        <p:blipFill>
          <a:blip r:embed="rId2"/>
          <a:srcRect l="12797" t="24195" r="12792" b="13873"/>
          <a:stretch>
            <a:fillRect/>
          </a:stretch>
        </p:blipFill>
        <p:spPr>
          <a:xfrm>
            <a:off x="1991995" y="2996565"/>
            <a:ext cx="8019415" cy="3054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76320" y="3148965"/>
            <a:ext cx="2592070" cy="2159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67940" y="3500755"/>
            <a:ext cx="4928235" cy="396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◎审结报告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◎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审计费用请款报告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◎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工程备案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6000" y="0"/>
            <a:ext cx="5976000" cy="720000"/>
          </a:xfrm>
        </p:spPr>
        <p:txBody>
          <a:bodyPr/>
          <a:lstStyle/>
          <a:p>
            <a:pPr algn="l"/>
            <a:r>
              <a:rPr lang="zh-CN" altLang="en-US" dirty="0">
                <a:sym typeface="+mn-ea"/>
              </a:rPr>
              <a:t>三、审计系统使用指南</a:t>
            </a:r>
            <a:endParaRPr lang="zh-CN" altLang="en-US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205" y="830580"/>
            <a:ext cx="8951595" cy="694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7.“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审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财</a:t>
            </a:r>
            <a:r>
              <a:rPr lang="en-US" altLang="zh-CN" sz="2800" dirty="0">
                <a:solidFill>
                  <a:srgbClr val="C00000"/>
                </a:solidFill>
                <a:latin typeface="+mn-lt"/>
                <a:sym typeface="+mn-ea"/>
              </a:rPr>
              <a:t>”</a:t>
            </a:r>
            <a:r>
              <a:rPr lang="zh-CN" altLang="en-US" sz="2800" dirty="0">
                <a:solidFill>
                  <a:srgbClr val="C00000"/>
                </a:solidFill>
                <a:latin typeface="+mn-lt"/>
                <a:sym typeface="+mn-ea"/>
              </a:rPr>
              <a:t>数据互联共享</a:t>
            </a:r>
            <a:r>
              <a:rPr lang="en-US" altLang="zh-CN" sz="2800" b="0" dirty="0">
                <a:solidFill>
                  <a:srgbClr val="C00000"/>
                </a:solidFill>
                <a:latin typeface="+mn-lt"/>
                <a:sym typeface="+mn-ea"/>
              </a:rPr>
              <a:t>--</a:t>
            </a:r>
            <a:r>
              <a:rPr lang="zh-CN" sz="2400" b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备案意见及审计报告调用</a:t>
            </a:r>
            <a:endParaRPr lang="zh-CN" altLang="zh-CN" sz="2400" b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公众号：康帅PPT15"/>
          <p:cNvSpPr/>
          <p:nvPr>
            <p:custDataLst>
              <p:tags r:id="rId1"/>
            </p:custDataLst>
          </p:nvPr>
        </p:nvSpPr>
        <p:spPr>
          <a:xfrm flipH="1">
            <a:off x="408305" y="1557020"/>
            <a:ext cx="5521960" cy="470090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8" name="公众号：康帅PPT15"/>
          <p:cNvSpPr/>
          <p:nvPr>
            <p:custDataLst>
              <p:tags r:id="rId2"/>
            </p:custDataLst>
          </p:nvPr>
        </p:nvSpPr>
        <p:spPr>
          <a:xfrm flipH="1">
            <a:off x="6311900" y="1557020"/>
            <a:ext cx="5522595" cy="470027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4" name="公众号：康帅PPT17"/>
          <p:cNvSpPr txBox="1"/>
          <p:nvPr>
            <p:custDataLst>
              <p:tags r:id="rId3"/>
            </p:custDataLst>
          </p:nvPr>
        </p:nvSpPr>
        <p:spPr>
          <a:xfrm>
            <a:off x="983615" y="1786255"/>
            <a:ext cx="486029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第三步：填写报销信息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填写报销金额与支付信息，点击下一步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老师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4660" y="1905635"/>
            <a:ext cx="382270" cy="38227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公众号：康帅PPT17"/>
          <p:cNvSpPr txBox="1"/>
          <p:nvPr>
            <p:custDataLst>
              <p:tags r:id="rId6"/>
            </p:custDataLst>
          </p:nvPr>
        </p:nvSpPr>
        <p:spPr>
          <a:xfrm>
            <a:off x="6887845" y="1786255"/>
            <a:ext cx="4860290" cy="9290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第四步：打印报销单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3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同步显示审计数据，简化财务报销流程</a:t>
            </a:r>
            <a:endParaRPr lang="zh-CN" altLang="en-US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 descr="老师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83655" y="1905635"/>
            <a:ext cx="382270" cy="38227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Picture 8" descr="WEAWM7Q4ADQD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35" y="2656840"/>
            <a:ext cx="5270500" cy="3232150"/>
          </a:xfrm>
          <a:prstGeom prst="rect">
            <a:avLst/>
          </a:prstGeom>
        </p:spPr>
      </p:pic>
      <p:pic>
        <p:nvPicPr>
          <p:cNvPr id="8" name="图片 7" descr="图片包含 日程表&#10;&#10;AI 生成的内容可能不正确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47" y="3146107"/>
            <a:ext cx="5270500" cy="269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7626" y="1341000"/>
            <a:ext cx="5176748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C00000"/>
                </a:solidFill>
              </a:rPr>
              <a:t>谢谢支持！</a:t>
            </a:r>
            <a:endParaRPr lang="zh-CN" altLang="en-US" sz="88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43938" y="3339123"/>
            <a:ext cx="570412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审计处网站：https://sjc.scu.edu.cn/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工程审计联系方式：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028-85405542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办公地址：望江校区行政楼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221,238-1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>
            <p:custDataLst>
              <p:tags r:id="rId1"/>
            </p:custDataLst>
          </p:nvPr>
        </p:nvSpPr>
        <p:spPr>
          <a:xfrm>
            <a:off x="6096000" y="4796790"/>
            <a:ext cx="2790825" cy="19481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征求建设工程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r>
              <a:rPr lang="en-US" altLang="zh-CN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</a:t>
            </a:r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管理单位意见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审计处书面征求建设工程管理单位意见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建设工程管理单位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个工作日内</a:t>
            </a:r>
            <a:r>
              <a:rPr lang="zh-CN" altLang="en-US" sz="1400" b="1" dirty="0">
                <a:latin typeface="+mj-ea"/>
                <a:ea typeface="+mj-ea"/>
              </a:rPr>
              <a:t>回复，逾期视为无异议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89" name="文本框 88"/>
          <p:cNvSpPr txBox="1"/>
          <p:nvPr>
            <p:custDataLst>
              <p:tags r:id="rId2"/>
            </p:custDataLst>
          </p:nvPr>
        </p:nvSpPr>
        <p:spPr>
          <a:xfrm>
            <a:off x="191770" y="4749165"/>
            <a:ext cx="3061970" cy="21380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实施过程审计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审计组负责实施过程审计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建设工程管理单位</a:t>
            </a:r>
            <a:r>
              <a:rPr lang="zh-CN" altLang="en-US" sz="1400" b="1" dirty="0">
                <a:latin typeface="+mj-ea"/>
                <a:ea typeface="+mj-ea"/>
              </a:rPr>
              <a:t>要对有关问题进行确认，并及时报告重大事项；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发生</a:t>
            </a:r>
            <a:r>
              <a:rPr lang="en-US" altLang="zh-CN" sz="1400" b="1" dirty="0">
                <a:latin typeface="+mj-ea"/>
                <a:ea typeface="+mj-ea"/>
              </a:rPr>
              <a:t>20</a:t>
            </a:r>
            <a:r>
              <a:rPr lang="zh-CN" altLang="en-US" sz="1400" b="1" dirty="0">
                <a:latin typeface="+mj-ea"/>
                <a:ea typeface="+mj-ea"/>
              </a:rPr>
              <a:t>万以上的单项洽商变更时，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30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个工作日内</a:t>
            </a:r>
            <a:r>
              <a:rPr lang="zh-CN" altLang="en-US" sz="1400" b="1" dirty="0">
                <a:latin typeface="+mj-ea"/>
                <a:ea typeface="+mj-ea"/>
              </a:rPr>
              <a:t>提交资料及清单（附件</a:t>
            </a:r>
            <a:r>
              <a:rPr lang="en-US" altLang="zh-CN" sz="1400" b="1" dirty="0">
                <a:latin typeface="+mj-ea"/>
                <a:ea typeface="+mj-ea"/>
              </a:rPr>
              <a:t>2</a:t>
            </a:r>
            <a:r>
              <a:rPr lang="zh-CN" altLang="en-US" sz="1400" b="1" dirty="0">
                <a:latin typeface="+mj-ea"/>
                <a:ea typeface="+mj-ea"/>
              </a:rPr>
              <a:t>）</a:t>
            </a:r>
            <a:endParaRPr lang="en-US" altLang="zh-CN" sz="1400" b="1" dirty="0">
              <a:latin typeface="+mj-ea"/>
              <a:ea typeface="+mj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6000" y="45384"/>
            <a:ext cx="6336000" cy="720000"/>
          </a:xfrm>
        </p:spPr>
        <p:txBody>
          <a:bodyPr/>
          <a:lstStyle/>
          <a:p>
            <a:pPr algn="l"/>
            <a:r>
              <a:rPr lang="zh-CN" altLang="en-US" dirty="0"/>
              <a:t>一、审计业务办理流程详解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63625" y="847597"/>
            <a:ext cx="1000800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重点建设工程施工阶段过程审计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矩形: 圆角 1"/>
          <p:cNvSpPr/>
          <p:nvPr>
            <p:custDataLst>
              <p:tags r:id="rId3"/>
            </p:custDataLst>
          </p:nvPr>
        </p:nvSpPr>
        <p:spPr>
          <a:xfrm>
            <a:off x="1362358" y="3258058"/>
            <a:ext cx="11880000" cy="14914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4"/>
            </p:custDataLst>
          </p:nvPr>
        </p:nvSpPr>
        <p:spPr>
          <a:xfrm>
            <a:off x="1674375" y="3508120"/>
            <a:ext cx="11736000" cy="9912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8949690" y="1557655"/>
            <a:ext cx="2765425" cy="1299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组建审计组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审计处按年度计划组建审计组</a:t>
            </a:r>
            <a:endParaRPr lang="en-US" altLang="zh-CN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组长和主审由审计处人员担任</a:t>
            </a:r>
            <a:endParaRPr lang="en-US" altLang="zh-CN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可委托社会中介机构参与</a:t>
            </a:r>
            <a:endParaRPr lang="en-US" altLang="zh-CN" sz="1400" b="1" dirty="0"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>
            <p:custDataLst>
              <p:tags r:id="rId6"/>
            </p:custDataLst>
          </p:nvPr>
        </p:nvGrpSpPr>
        <p:grpSpPr>
          <a:xfrm rot="10800000">
            <a:off x="7999214" y="1614528"/>
            <a:ext cx="743250" cy="281675"/>
            <a:chOff x="7464000" y="1632007"/>
            <a:chExt cx="1008000" cy="360000"/>
          </a:xfrm>
        </p:grpSpPr>
        <p:sp>
          <p:nvSpPr>
            <p:cNvPr id="31" name="箭头: V 形 30"/>
            <p:cNvSpPr/>
            <p:nvPr>
              <p:custDataLst>
                <p:tags r:id="rId7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箭头: V 形 31"/>
            <p:cNvSpPr/>
            <p:nvPr>
              <p:custDataLst>
                <p:tags r:id="rId8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箭头: V 形 32"/>
            <p:cNvSpPr/>
            <p:nvPr>
              <p:custDataLst>
                <p:tags r:id="rId9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箭头: V 形 33"/>
            <p:cNvSpPr/>
            <p:nvPr>
              <p:custDataLst>
                <p:tags r:id="rId10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椭圆 2"/>
          <p:cNvSpPr/>
          <p:nvPr>
            <p:custDataLst>
              <p:tags r:id="rId11"/>
            </p:custDataLst>
          </p:nvPr>
        </p:nvSpPr>
        <p:spPr>
          <a:xfrm>
            <a:off x="2687625" y="3224520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zh-CN" altLang="en-US" sz="2000" b="1" dirty="0"/>
          </a:p>
        </p:txBody>
      </p:sp>
      <p:sp>
        <p:nvSpPr>
          <p:cNvPr id="6" name="椭圆 5"/>
          <p:cNvSpPr/>
          <p:nvPr>
            <p:custDataLst>
              <p:tags r:id="rId12"/>
            </p:custDataLst>
          </p:nvPr>
        </p:nvSpPr>
        <p:spPr>
          <a:xfrm>
            <a:off x="5135625" y="3224520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zh-CN" altLang="en-US" sz="2000" b="1" dirty="0"/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7583625" y="3224520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/>
          </a:p>
        </p:txBody>
      </p:sp>
      <p:sp>
        <p:nvSpPr>
          <p:cNvPr id="13" name="椭圆 12"/>
          <p:cNvSpPr/>
          <p:nvPr>
            <p:custDataLst>
              <p:tags r:id="rId14"/>
            </p:custDataLst>
          </p:nvPr>
        </p:nvSpPr>
        <p:spPr>
          <a:xfrm>
            <a:off x="10085625" y="3224520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zh-CN" altLang="en-US" sz="2000" b="1" dirty="0"/>
          </a:p>
        </p:txBody>
      </p:sp>
      <p:sp>
        <p:nvSpPr>
          <p:cNvPr id="14" name="椭圆 13"/>
          <p:cNvSpPr/>
          <p:nvPr>
            <p:custDataLst>
              <p:tags r:id="rId15"/>
            </p:custDataLst>
          </p:nvPr>
        </p:nvSpPr>
        <p:spPr>
          <a:xfrm>
            <a:off x="1786787" y="440750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zh-CN" altLang="en-US" sz="2000" b="1" dirty="0"/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>
            <a:off x="4234787" y="440750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zh-CN" altLang="en-US" sz="2000" b="1" dirty="0"/>
          </a:p>
        </p:txBody>
      </p:sp>
      <p:sp>
        <p:nvSpPr>
          <p:cNvPr id="16" name="椭圆 15"/>
          <p:cNvSpPr/>
          <p:nvPr>
            <p:custDataLst>
              <p:tags r:id="rId17"/>
            </p:custDataLst>
          </p:nvPr>
        </p:nvSpPr>
        <p:spPr>
          <a:xfrm>
            <a:off x="6682787" y="440750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7</a:t>
            </a:r>
            <a:endParaRPr lang="zh-CN" altLang="en-US" sz="2000" b="1" dirty="0"/>
          </a:p>
        </p:txBody>
      </p:sp>
      <p:sp>
        <p:nvSpPr>
          <p:cNvPr id="17" name="椭圆 16"/>
          <p:cNvSpPr/>
          <p:nvPr>
            <p:custDataLst>
              <p:tags r:id="rId18"/>
            </p:custDataLst>
          </p:nvPr>
        </p:nvSpPr>
        <p:spPr>
          <a:xfrm>
            <a:off x="9184787" y="440750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8</a:t>
            </a:r>
            <a:endParaRPr lang="zh-CN" altLang="en-US" sz="2000" b="1" dirty="0"/>
          </a:p>
        </p:txBody>
      </p:sp>
      <p:sp>
        <p:nvSpPr>
          <p:cNvPr id="18" name="文本框 17"/>
          <p:cNvSpPr txBox="1"/>
          <p:nvPr>
            <p:custDataLst>
              <p:tags r:id="rId19"/>
            </p:custDataLst>
          </p:nvPr>
        </p:nvSpPr>
        <p:spPr>
          <a:xfrm>
            <a:off x="5889625" y="1557655"/>
            <a:ext cx="2598420" cy="1578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审计立项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审计处送达审计通知书，立项</a:t>
            </a:r>
            <a:endParaRPr lang="en-US" altLang="zh-CN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  <a:sym typeface="+mn-ea"/>
              </a:rPr>
              <a:t>建设工程管理单位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个工作日内</a:t>
            </a:r>
            <a:r>
              <a:rPr lang="zh-CN" altLang="en-US" sz="1400" b="1" dirty="0">
                <a:latin typeface="+mj-ea"/>
                <a:ea typeface="+mj-ea"/>
              </a:rPr>
              <a:t>提交前期资料及清单（附件</a:t>
            </a:r>
            <a:r>
              <a:rPr lang="en-US" altLang="zh-CN" sz="1400" b="1" dirty="0">
                <a:latin typeface="+mj-ea"/>
                <a:ea typeface="+mj-ea"/>
              </a:rPr>
              <a:t>1</a:t>
            </a:r>
            <a:r>
              <a:rPr lang="zh-CN" altLang="en-US" sz="1400" b="1" dirty="0">
                <a:latin typeface="+mj-ea"/>
                <a:ea typeface="+mj-ea"/>
              </a:rPr>
              <a:t>）</a:t>
            </a:r>
            <a:endParaRPr lang="en-US" altLang="zh-CN" sz="1400" b="1" dirty="0"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>
            <p:custDataLst>
              <p:tags r:id="rId20"/>
            </p:custDataLst>
          </p:nvPr>
        </p:nvGrpSpPr>
        <p:grpSpPr>
          <a:xfrm rot="10800000">
            <a:off x="5278144" y="1627250"/>
            <a:ext cx="743250" cy="281675"/>
            <a:chOff x="7464000" y="1632007"/>
            <a:chExt cx="1008000" cy="360000"/>
          </a:xfrm>
        </p:grpSpPr>
        <p:sp>
          <p:nvSpPr>
            <p:cNvPr id="41" name="箭头: V 形 40"/>
            <p:cNvSpPr/>
            <p:nvPr>
              <p:custDataLst>
                <p:tags r:id="rId21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/>
            <p:cNvSpPr/>
            <p:nvPr>
              <p:custDataLst>
                <p:tags r:id="rId22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/>
            <p:cNvSpPr/>
            <p:nvPr>
              <p:custDataLst>
                <p:tags r:id="rId23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头: V 形 43"/>
            <p:cNvSpPr/>
            <p:nvPr>
              <p:custDataLst>
                <p:tags r:id="rId24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25"/>
            </p:custDataLst>
          </p:nvPr>
        </p:nvSpPr>
        <p:spPr>
          <a:xfrm>
            <a:off x="3368040" y="1590675"/>
            <a:ext cx="2069465" cy="10198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审计公示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审计组公示项目名称、纪律要求和举报电话</a:t>
            </a:r>
            <a:endParaRPr lang="en-US" altLang="zh-CN" sz="1400" b="1" dirty="0">
              <a:latin typeface="+mj-ea"/>
              <a:ea typeface="+mj-ea"/>
            </a:endParaRPr>
          </a:p>
        </p:txBody>
      </p:sp>
      <p:grpSp>
        <p:nvGrpSpPr>
          <p:cNvPr id="46" name="组合 45"/>
          <p:cNvGrpSpPr/>
          <p:nvPr>
            <p:custDataLst>
              <p:tags r:id="rId26"/>
            </p:custDataLst>
          </p:nvPr>
        </p:nvGrpSpPr>
        <p:grpSpPr>
          <a:xfrm rot="10800000">
            <a:off x="2588448" y="1596600"/>
            <a:ext cx="743250" cy="281675"/>
            <a:chOff x="7464000" y="1632007"/>
            <a:chExt cx="1008000" cy="360000"/>
          </a:xfrm>
        </p:grpSpPr>
        <p:sp>
          <p:nvSpPr>
            <p:cNvPr id="47" name="箭头: V 形 46"/>
            <p:cNvSpPr/>
            <p:nvPr>
              <p:custDataLst>
                <p:tags r:id="rId27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箭头: V 形 47"/>
            <p:cNvSpPr/>
            <p:nvPr>
              <p:custDataLst>
                <p:tags r:id="rId28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箭头: V 形 48"/>
            <p:cNvSpPr/>
            <p:nvPr>
              <p:custDataLst>
                <p:tags r:id="rId29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箭头: V 形 49"/>
            <p:cNvSpPr/>
            <p:nvPr>
              <p:custDataLst>
                <p:tags r:id="rId30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文本框 50"/>
          <p:cNvSpPr txBox="1"/>
          <p:nvPr>
            <p:custDataLst>
              <p:tags r:id="rId31"/>
            </p:custDataLst>
          </p:nvPr>
        </p:nvSpPr>
        <p:spPr>
          <a:xfrm>
            <a:off x="450215" y="1557655"/>
            <a:ext cx="2619375" cy="1578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召开进点会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审计组召开进点会</a:t>
            </a:r>
            <a:endParaRPr lang="en-US" altLang="zh-CN" sz="1400" b="1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参会人员：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建设工程管理单位领导、项目组、参建单位和使用单位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71" name="文本框 70"/>
          <p:cNvSpPr txBox="1"/>
          <p:nvPr>
            <p:custDataLst>
              <p:tags r:id="rId32"/>
            </p:custDataLst>
          </p:nvPr>
        </p:nvSpPr>
        <p:spPr>
          <a:xfrm>
            <a:off x="9034780" y="4852035"/>
            <a:ext cx="3004820" cy="12992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审定管理审计报告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审计组研究核实意见，修改报告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审计处审核后报校领导审定</a:t>
            </a:r>
            <a:endParaRPr lang="en-US" altLang="zh-CN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审计处出具正式管理审计报告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83" name="文本框 82"/>
          <p:cNvSpPr txBox="1"/>
          <p:nvPr>
            <p:custDataLst>
              <p:tags r:id="rId33"/>
            </p:custDataLst>
          </p:nvPr>
        </p:nvSpPr>
        <p:spPr>
          <a:xfrm>
            <a:off x="3216275" y="4839335"/>
            <a:ext cx="2588260" cy="1299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攥写管理审计报告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审计组提交管理审计报告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报告内容包括项目基本情况、造价、问题及建议</a:t>
            </a:r>
            <a:endParaRPr lang="zh-CN" altLang="en-US" sz="1400" b="1" dirty="0"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5735791" y="4954895"/>
            <a:ext cx="608364" cy="2293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88225" y="850900"/>
            <a:ext cx="47707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5400000" scaled="0"/>
                </a:gradFill>
                <a:latin typeface="+mj-ea"/>
                <a:ea typeface="+mj-ea"/>
              </a:rPr>
              <a:t>投资立项审计、勘察设计审计、专项审计或审计调查等审计事项的工作程序参照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施工阶段过程审计</a:t>
            </a:r>
            <a:r>
              <a:rPr lang="zh-CN" altLang="en-US" sz="1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5400000" scaled="0"/>
                </a:gradFill>
                <a:latin typeface="+mj-ea"/>
                <a:ea typeface="+mj-ea"/>
              </a:rPr>
              <a:t>工作程序执行</a:t>
            </a:r>
            <a:endParaRPr lang="zh-CN" altLang="en-US" sz="1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2607781" y="4965055"/>
            <a:ext cx="608364" cy="2293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8400251" y="4940925"/>
            <a:ext cx="608364" cy="2293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6000" y="45384"/>
            <a:ext cx="6336000" cy="720000"/>
          </a:xfrm>
        </p:spPr>
        <p:txBody>
          <a:bodyPr/>
          <a:lstStyle/>
          <a:p>
            <a:pPr algn="l"/>
            <a:r>
              <a:rPr lang="zh-CN" altLang="en-US" dirty="0"/>
              <a:t>一、审计业务办理流程详解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4875" y="742843"/>
            <a:ext cx="1000800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2.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万元（含）以上竣工结算审计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矩形: 圆角 1"/>
          <p:cNvSpPr/>
          <p:nvPr>
            <p:custDataLst>
              <p:tags r:id="rId1"/>
            </p:custDataLst>
          </p:nvPr>
        </p:nvSpPr>
        <p:spPr>
          <a:xfrm>
            <a:off x="1362358" y="3258058"/>
            <a:ext cx="11880000" cy="149142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schemeClr val="accent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>
            <p:custDataLst>
              <p:tags r:id="rId2"/>
            </p:custDataLst>
          </p:nvPr>
        </p:nvSpPr>
        <p:spPr>
          <a:xfrm>
            <a:off x="1674375" y="3508120"/>
            <a:ext cx="11736000" cy="9912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3"/>
            </p:custDataLst>
          </p:nvPr>
        </p:nvSpPr>
        <p:spPr>
          <a:xfrm>
            <a:off x="7751469" y="837172"/>
            <a:ext cx="3708021" cy="24174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送审资料提交</a:t>
            </a:r>
            <a:endParaRPr lang="zh-CN" altLang="en-US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责任主体：建设工程管理单位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送审截止时间：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月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25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日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提交资料：送审表和交接清单（附件</a:t>
            </a:r>
            <a:r>
              <a:rPr lang="en-US" altLang="zh-CN" sz="1400" b="1" dirty="0">
                <a:latin typeface="+mj-ea"/>
                <a:ea typeface="+mj-ea"/>
              </a:rPr>
              <a:t>3</a:t>
            </a:r>
            <a:r>
              <a:rPr lang="zh-CN" altLang="en-US" sz="1400" b="1" dirty="0">
                <a:latin typeface="+mj-ea"/>
                <a:ea typeface="+mj-ea"/>
              </a:rPr>
              <a:t>、</a:t>
            </a:r>
            <a:r>
              <a:rPr lang="en-US" altLang="zh-CN" sz="1400" b="1" dirty="0">
                <a:latin typeface="+mj-ea"/>
                <a:ea typeface="+mj-ea"/>
              </a:rPr>
              <a:t>4</a:t>
            </a:r>
            <a:r>
              <a:rPr lang="zh-CN" altLang="en-US" sz="1400" b="1" dirty="0">
                <a:latin typeface="+mj-ea"/>
                <a:ea typeface="+mj-ea"/>
              </a:rPr>
              <a:t>）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延时送审：竣工验收后延时</a:t>
            </a:r>
            <a:r>
              <a:rPr lang="en-US" altLang="zh-CN" sz="1400" b="1" dirty="0">
                <a:latin typeface="+mj-ea"/>
                <a:ea typeface="+mj-ea"/>
              </a:rPr>
              <a:t>1</a:t>
            </a:r>
            <a:r>
              <a:rPr lang="zh-CN" altLang="en-US" sz="1400" b="1" dirty="0">
                <a:latin typeface="+mj-ea"/>
                <a:ea typeface="+mj-ea"/>
              </a:rPr>
              <a:t>年以上送审的工程，需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经分管（联系）校领导审批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特殊情况：送审时间截止后可申请，需分管（联系）校领导和审计协管校领导审批</a:t>
            </a:r>
            <a:endParaRPr lang="en-US" altLang="zh-CN" sz="1400" b="1" dirty="0">
              <a:latin typeface="+mj-ea"/>
              <a:ea typeface="+mj-ea"/>
            </a:endParaRP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1665658" y="4359204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4</a:t>
            </a:r>
            <a:endParaRPr lang="zh-CN" altLang="en-US" sz="2000" b="1" dirty="0"/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2463912" y="3167089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3</a:t>
            </a:r>
            <a:endParaRPr lang="zh-CN" altLang="en-US" sz="2000" b="1" dirty="0"/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5749373" y="3167089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2</a:t>
            </a:r>
            <a:endParaRPr lang="zh-CN" altLang="en-US" sz="2000" b="1" dirty="0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8957124" y="3167089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1</a:t>
            </a:r>
            <a:endParaRPr lang="zh-CN" altLang="en-US" sz="2000" b="1" dirty="0"/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4002152" y="440522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5</a:t>
            </a:r>
            <a:endParaRPr lang="zh-CN" altLang="en-US" sz="2000" b="1" dirty="0"/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>
            <a:off x="6636301" y="4412046"/>
            <a:ext cx="425550" cy="43241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6</a:t>
            </a:r>
            <a:endParaRPr lang="zh-CN" altLang="en-US" sz="2000" b="1" dirty="0"/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9504104" y="4405226"/>
            <a:ext cx="432000" cy="432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7</a:t>
            </a:r>
            <a:endParaRPr lang="zh-CN" altLang="en-US" sz="2000" b="1" dirty="0"/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4007913" y="1413093"/>
            <a:ext cx="2959670" cy="1299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形式审查与立项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审查内容：形式审查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符合条件后：审计立项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组建审计组</a:t>
            </a:r>
            <a:endParaRPr lang="en-US" altLang="zh-CN" sz="1400" b="1" dirty="0"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>
            <p:custDataLst>
              <p:tags r:id="rId12"/>
            </p:custDataLst>
          </p:nvPr>
        </p:nvGrpSpPr>
        <p:grpSpPr>
          <a:xfrm rot="10800000">
            <a:off x="2943053" y="1504191"/>
            <a:ext cx="743250" cy="281675"/>
            <a:chOff x="7464000" y="1632007"/>
            <a:chExt cx="1008000" cy="360000"/>
          </a:xfrm>
        </p:grpSpPr>
        <p:sp>
          <p:nvSpPr>
            <p:cNvPr id="41" name="箭头: V 形 40"/>
            <p:cNvSpPr/>
            <p:nvPr>
              <p:custDataLst>
                <p:tags r:id="rId13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箭头: V 形 41"/>
            <p:cNvSpPr/>
            <p:nvPr>
              <p:custDataLst>
                <p:tags r:id="rId14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箭头: V 形 42"/>
            <p:cNvSpPr/>
            <p:nvPr>
              <p:custDataLst>
                <p:tags r:id="rId15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箭头: V 形 43"/>
            <p:cNvSpPr/>
            <p:nvPr>
              <p:custDataLst>
                <p:tags r:id="rId16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文本框 44"/>
          <p:cNvSpPr txBox="1"/>
          <p:nvPr>
            <p:custDataLst>
              <p:tags r:id="rId17"/>
            </p:custDataLst>
          </p:nvPr>
        </p:nvSpPr>
        <p:spPr>
          <a:xfrm>
            <a:off x="497840" y="1409065"/>
            <a:ext cx="2620645" cy="1578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审计实施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责任主体：审计组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工作内容：项目实施过程中的各项审计工作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提交报告：竣工结算审计报告</a:t>
            </a:r>
            <a:endParaRPr lang="en-US" altLang="zh-CN" sz="1400" b="1" dirty="0">
              <a:latin typeface="+mj-ea"/>
              <a:ea typeface="+mj-ea"/>
            </a:endParaRPr>
          </a:p>
        </p:txBody>
      </p:sp>
      <p:sp>
        <p:nvSpPr>
          <p:cNvPr id="71" name="文本框 70"/>
          <p:cNvSpPr txBox="1"/>
          <p:nvPr>
            <p:custDataLst>
              <p:tags r:id="rId18"/>
            </p:custDataLst>
          </p:nvPr>
        </p:nvSpPr>
        <p:spPr>
          <a:xfrm>
            <a:off x="8942468" y="4781548"/>
            <a:ext cx="3229212" cy="12992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管理审计报告出具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出具条件：项目</a:t>
            </a:r>
            <a:r>
              <a:rPr lang="zh-CN" altLang="en-US" sz="1400" b="1" dirty="0">
                <a:latin typeface="+mj-ea"/>
                <a:ea typeface="+mj-ea"/>
                <a:sym typeface="+mn-ea"/>
              </a:rPr>
              <a:t>必要时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送达对象：相关建设工程管理单位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报审对象：校领导</a:t>
            </a:r>
            <a:endParaRPr lang="zh-CN" altLang="en-US" sz="1400" b="1" dirty="0">
              <a:latin typeface="+mj-ea"/>
              <a:ea typeface="+mj-ea"/>
            </a:endParaRPr>
          </a:p>
        </p:txBody>
      </p:sp>
      <p:grpSp>
        <p:nvGrpSpPr>
          <p:cNvPr id="72" name="组合 71"/>
          <p:cNvGrpSpPr/>
          <p:nvPr>
            <p:custDataLst>
              <p:tags r:id="rId19"/>
            </p:custDataLst>
          </p:nvPr>
        </p:nvGrpSpPr>
        <p:grpSpPr>
          <a:xfrm>
            <a:off x="8268512" y="4858703"/>
            <a:ext cx="743250" cy="281675"/>
            <a:chOff x="7464000" y="1632007"/>
            <a:chExt cx="1008000" cy="360000"/>
          </a:xfrm>
        </p:grpSpPr>
        <p:sp>
          <p:nvSpPr>
            <p:cNvPr id="73" name="箭头: V 形 72"/>
            <p:cNvSpPr/>
            <p:nvPr>
              <p:custDataLst>
                <p:tags r:id="rId20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箭头: V 形 73"/>
            <p:cNvSpPr/>
            <p:nvPr>
              <p:custDataLst>
                <p:tags r:id="rId21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箭头: V 形 74"/>
            <p:cNvSpPr/>
            <p:nvPr>
              <p:custDataLst>
                <p:tags r:id="rId22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箭头: V 形 75"/>
            <p:cNvSpPr/>
            <p:nvPr>
              <p:custDataLst>
                <p:tags r:id="rId23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24"/>
            </p:custDataLst>
          </p:nvPr>
        </p:nvSpPr>
        <p:spPr>
          <a:xfrm>
            <a:off x="6096021" y="4836344"/>
            <a:ext cx="3083217" cy="10198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审计报告出具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出具主体：审计处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送达对象：建设工程管理单位</a:t>
            </a:r>
            <a:endParaRPr lang="zh-CN" altLang="en-US" sz="1400" b="1" dirty="0">
              <a:latin typeface="+mj-ea"/>
              <a:ea typeface="+mj-ea"/>
            </a:endParaRPr>
          </a:p>
        </p:txBody>
      </p:sp>
      <p:grpSp>
        <p:nvGrpSpPr>
          <p:cNvPr id="78" name="组合 77"/>
          <p:cNvGrpSpPr/>
          <p:nvPr>
            <p:custDataLst>
              <p:tags r:id="rId25"/>
            </p:custDataLst>
          </p:nvPr>
        </p:nvGrpSpPr>
        <p:grpSpPr>
          <a:xfrm>
            <a:off x="5530659" y="4897440"/>
            <a:ext cx="743250" cy="281675"/>
            <a:chOff x="7464000" y="1632007"/>
            <a:chExt cx="1008000" cy="360000"/>
          </a:xfrm>
        </p:grpSpPr>
        <p:sp>
          <p:nvSpPr>
            <p:cNvPr id="79" name="箭头: V 形 78"/>
            <p:cNvSpPr/>
            <p:nvPr>
              <p:custDataLst>
                <p:tags r:id="rId26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箭头: V 形 79"/>
            <p:cNvSpPr/>
            <p:nvPr>
              <p:custDataLst>
                <p:tags r:id="rId27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箭头: V 形 80"/>
            <p:cNvSpPr/>
            <p:nvPr>
              <p:custDataLst>
                <p:tags r:id="rId28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箭头: V 形 81"/>
            <p:cNvSpPr/>
            <p:nvPr>
              <p:custDataLst>
                <p:tags r:id="rId29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文本框 82"/>
          <p:cNvSpPr txBox="1"/>
          <p:nvPr>
            <p:custDataLst>
              <p:tags r:id="rId30"/>
            </p:custDataLst>
          </p:nvPr>
        </p:nvSpPr>
        <p:spPr>
          <a:xfrm>
            <a:off x="3058252" y="4791204"/>
            <a:ext cx="2478708" cy="21380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意见处理与审定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处理主体：审计组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处理内容：研究核实意见，修改审计报告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审定流程：报审计处主要负责人审定，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审减比例较大项目报校领导审定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84" name="组合 83"/>
          <p:cNvGrpSpPr/>
          <p:nvPr>
            <p:custDataLst>
              <p:tags r:id="rId31"/>
            </p:custDataLst>
          </p:nvPr>
        </p:nvGrpSpPr>
        <p:grpSpPr>
          <a:xfrm>
            <a:off x="2277536" y="4861989"/>
            <a:ext cx="743250" cy="281675"/>
            <a:chOff x="7464000" y="1632007"/>
            <a:chExt cx="1008000" cy="360000"/>
          </a:xfrm>
        </p:grpSpPr>
        <p:sp>
          <p:nvSpPr>
            <p:cNvPr id="85" name="箭头: V 形 84"/>
            <p:cNvSpPr/>
            <p:nvPr>
              <p:custDataLst>
                <p:tags r:id="rId32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箭头: V 形 85"/>
            <p:cNvSpPr/>
            <p:nvPr>
              <p:custDataLst>
                <p:tags r:id="rId33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箭头: V 形 86"/>
            <p:cNvSpPr/>
            <p:nvPr>
              <p:custDataLst>
                <p:tags r:id="rId34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箭头: V 形 87"/>
            <p:cNvSpPr/>
            <p:nvPr>
              <p:custDataLst>
                <p:tags r:id="rId35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文本框 88"/>
          <p:cNvSpPr txBox="1"/>
          <p:nvPr>
            <p:custDataLst>
              <p:tags r:id="rId36"/>
            </p:custDataLst>
          </p:nvPr>
        </p:nvSpPr>
        <p:spPr>
          <a:xfrm>
            <a:off x="218440" y="4749165"/>
            <a:ext cx="2678430" cy="1578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400" b="1" dirty="0">
                <a:gradFill flip="none" rotWithShape="1">
                  <a:gsLst>
                    <a:gs pos="95750">
                      <a:srgbClr val="DC5B52"/>
                    </a:gs>
                    <a:gs pos="9150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latin typeface="+mj-ea"/>
                <a:ea typeface="+mj-ea"/>
              </a:rPr>
              <a:t>   征求意见</a:t>
            </a:r>
            <a:endParaRPr lang="en-US" altLang="zh-CN" sz="2400" b="1" dirty="0">
              <a:gradFill flip="none" rotWithShape="1">
                <a:gsLst>
                  <a:gs pos="95750">
                    <a:srgbClr val="DC5B52"/>
                  </a:gs>
                  <a:gs pos="91500">
                    <a:srgbClr val="C000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  <a:tileRect/>
              </a:gra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征求对象：建设工程管理单位</a:t>
            </a:r>
            <a:endParaRPr lang="zh-CN" altLang="en-US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反馈时间：</a:t>
            </a:r>
            <a:r>
              <a:rPr lang="en-US" altLang="zh-CN" sz="1400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个工作日内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+mj-ea"/>
                <a:ea typeface="+mj-ea"/>
              </a:rPr>
              <a:t>逾期处理：未提出书面意见视为无异议</a:t>
            </a:r>
            <a:endParaRPr lang="en-US" altLang="zh-CN" sz="1400" b="1" dirty="0"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>
            <p:custDataLst>
              <p:tags r:id="rId37"/>
            </p:custDataLst>
          </p:nvPr>
        </p:nvGrpSpPr>
        <p:grpSpPr>
          <a:xfrm rot="10800000">
            <a:off x="6796233" y="1503556"/>
            <a:ext cx="743250" cy="281675"/>
            <a:chOff x="7464000" y="1632007"/>
            <a:chExt cx="1008000" cy="360000"/>
          </a:xfrm>
        </p:grpSpPr>
        <p:sp>
          <p:nvSpPr>
            <p:cNvPr id="9" name="箭头: V 形 40"/>
            <p:cNvSpPr/>
            <p:nvPr>
              <p:custDataLst>
                <p:tags r:id="rId38"/>
              </p:custDataLst>
            </p:nvPr>
          </p:nvSpPr>
          <p:spPr>
            <a:xfrm>
              <a:off x="7464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箭头: V 形 41"/>
            <p:cNvSpPr/>
            <p:nvPr>
              <p:custDataLst>
                <p:tags r:id="rId39"/>
              </p:custDataLst>
            </p:nvPr>
          </p:nvSpPr>
          <p:spPr>
            <a:xfrm>
              <a:off x="7679035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箭头: V 形 42"/>
            <p:cNvSpPr/>
            <p:nvPr>
              <p:custDataLst>
                <p:tags r:id="rId40"/>
              </p:custDataLst>
            </p:nvPr>
          </p:nvSpPr>
          <p:spPr>
            <a:xfrm>
              <a:off x="7896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箭头: V 形 43"/>
            <p:cNvSpPr/>
            <p:nvPr>
              <p:custDataLst>
                <p:tags r:id="rId41"/>
              </p:custDataLst>
            </p:nvPr>
          </p:nvSpPr>
          <p:spPr>
            <a:xfrm>
              <a:off x="8112000" y="1632007"/>
              <a:ext cx="360000" cy="360000"/>
            </a:xfrm>
            <a:prstGeom prst="chevr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康帅PPT15"/>
          <p:cNvSpPr/>
          <p:nvPr/>
        </p:nvSpPr>
        <p:spPr>
          <a:xfrm flipH="1">
            <a:off x="263525" y="1651635"/>
            <a:ext cx="5196205" cy="195961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6000" y="45384"/>
            <a:ext cx="6336000" cy="720000"/>
          </a:xfrm>
        </p:spPr>
        <p:txBody>
          <a:bodyPr/>
          <a:lstStyle/>
          <a:p>
            <a:pPr algn="l"/>
            <a:r>
              <a:rPr lang="zh-CN" altLang="en-US" dirty="0"/>
              <a:t>一、审计业务办理流程详解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60000" y="913742"/>
            <a:ext cx="10008000" cy="539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3.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50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万元（不含）以下竣工结算抽样审计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aphicFrame>
        <p:nvGraphicFramePr>
          <p:cNvPr id="46" name="Diagram 38"/>
          <p:cNvGraphicFramePr/>
          <p:nvPr/>
        </p:nvGraphicFramePr>
        <p:xfrm>
          <a:off x="408305" y="4074160"/>
          <a:ext cx="11640820" cy="68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cxnSp>
        <p:nvCxnSpPr>
          <p:cNvPr id="47" name="Straight Connector 40"/>
          <p:cNvCxnSpPr/>
          <p:nvPr/>
        </p:nvCxnSpPr>
        <p:spPr>
          <a:xfrm flipV="1">
            <a:off x="1920001" y="3683332"/>
            <a:ext cx="0" cy="318624"/>
          </a:xfrm>
          <a:prstGeom prst="line">
            <a:avLst/>
          </a:prstGeom>
          <a:ln w="381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35755" y="1626560"/>
            <a:ext cx="5063975" cy="188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建设工程管理单位审核竣工结算资料</a:t>
            </a:r>
            <a:r>
              <a:rPr lang="zh-CN" altLang="en-US" dirty="0">
                <a:latin typeface="+mj-ea"/>
                <a:ea typeface="+mj-ea"/>
              </a:rPr>
              <a:t>，提交</a:t>
            </a:r>
            <a:r>
              <a:rPr lang="en-US" altLang="zh-CN" dirty="0">
                <a:latin typeface="+mj-ea"/>
                <a:ea typeface="+mj-ea"/>
              </a:rPr>
              <a:t>《</a:t>
            </a:r>
            <a:r>
              <a:rPr lang="zh-CN" altLang="en-US" dirty="0">
                <a:latin typeface="+mj-ea"/>
                <a:ea typeface="+mj-ea"/>
              </a:rPr>
              <a:t>建设工程竣工结算送审表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和</a:t>
            </a:r>
            <a:r>
              <a:rPr lang="en-US" altLang="zh-CN" dirty="0">
                <a:latin typeface="+mj-ea"/>
                <a:ea typeface="+mj-ea"/>
              </a:rPr>
              <a:t>《</a:t>
            </a:r>
            <a:r>
              <a:rPr lang="zh-CN" altLang="en-US" dirty="0">
                <a:latin typeface="+mj-ea"/>
                <a:ea typeface="+mj-ea"/>
              </a:rPr>
              <a:t>建设工程竣工结算送审资料交接清单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（见附件</a:t>
            </a:r>
            <a:r>
              <a:rPr lang="en-US" altLang="zh-CN" dirty="0">
                <a:latin typeface="+mj-ea"/>
                <a:ea typeface="+mj-ea"/>
              </a:rPr>
              <a:t>3</a:t>
            </a:r>
            <a:r>
              <a:rPr lang="zh-CN" altLang="en-US" dirty="0">
                <a:latin typeface="+mj-ea"/>
                <a:ea typeface="+mj-ea"/>
              </a:rPr>
              <a:t>、</a:t>
            </a:r>
            <a:r>
              <a:rPr lang="en-US" altLang="zh-CN" dirty="0">
                <a:latin typeface="+mj-ea"/>
                <a:ea typeface="+mj-ea"/>
              </a:rPr>
              <a:t>4</a:t>
            </a:r>
            <a:r>
              <a:rPr lang="zh-CN" altLang="en-US" dirty="0">
                <a:latin typeface="+mj-ea"/>
                <a:ea typeface="+mj-ea"/>
              </a:rPr>
              <a:t>）</a:t>
            </a:r>
            <a:endParaRPr lang="zh-CN" altLang="en-US" dirty="0">
              <a:latin typeface="+mj-ea"/>
              <a:ea typeface="+mj-ea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审计处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形式审查</a:t>
            </a:r>
            <a:r>
              <a:rPr lang="zh-CN" altLang="en-US" dirty="0">
                <a:latin typeface="+mj-ea"/>
                <a:ea typeface="+mj-ea"/>
              </a:rPr>
              <a:t>，确认符合备案条件后立项</a:t>
            </a:r>
            <a:endParaRPr lang="zh-CN" altLang="en-US" dirty="0">
              <a:latin typeface="+mj-ea"/>
              <a:ea typeface="+mj-ea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提交资料截止时间：每年</a:t>
            </a:r>
            <a:r>
              <a:rPr lang="en-US" altLang="zh-CN" b="1" dirty="0">
                <a:solidFill>
                  <a:srgbClr val="C00000"/>
                </a:solidFill>
                <a:latin typeface="+mj-ea"/>
                <a:ea typeface="+mj-ea"/>
              </a:rPr>
              <a:t>10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月</a:t>
            </a:r>
            <a:r>
              <a:rPr lang="en-US" altLang="zh-CN" b="1" dirty="0">
                <a:solidFill>
                  <a:srgbClr val="C00000"/>
                </a:solidFill>
                <a:latin typeface="+mj-ea"/>
                <a:ea typeface="+mj-ea"/>
              </a:rPr>
              <a:t>25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日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cxnSp>
        <p:nvCxnSpPr>
          <p:cNvPr id="61" name="Straight Connector 40"/>
          <p:cNvCxnSpPr/>
          <p:nvPr/>
        </p:nvCxnSpPr>
        <p:spPr>
          <a:xfrm flipV="1">
            <a:off x="10056001" y="3652708"/>
            <a:ext cx="0" cy="318624"/>
          </a:xfrm>
          <a:prstGeom prst="line">
            <a:avLst/>
          </a:prstGeom>
          <a:ln w="381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40"/>
          <p:cNvCxnSpPr/>
          <p:nvPr/>
        </p:nvCxnSpPr>
        <p:spPr>
          <a:xfrm flipV="1">
            <a:off x="6458386" y="4797867"/>
            <a:ext cx="0" cy="318624"/>
          </a:xfrm>
          <a:prstGeom prst="line">
            <a:avLst/>
          </a:prstGeom>
          <a:ln w="3810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935643" y="5441205"/>
            <a:ext cx="6839995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审计处从已备案的建设工程中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随机抽取部分项目开展审计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审计完成并出具审计报告后，建设工程管理单位方可办理竣工结算手续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752000" y="1357481"/>
            <a:ext cx="4307997" cy="224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j-ea"/>
                <a:ea typeface="+mj-ea"/>
              </a:rPr>
              <a:t>竣工结算前已备案立项但未被抽取审计的项目，审计处出具备案审核意见</a:t>
            </a:r>
            <a:endParaRPr lang="zh-CN" altLang="en-US" dirty="0">
              <a:latin typeface="+mj-ea"/>
              <a:ea typeface="+mj-ea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建设工程管理单位依据自身审核金额</a:t>
            </a:r>
            <a:r>
              <a:rPr lang="zh-CN" altLang="en-US" dirty="0">
                <a:latin typeface="+mj-ea"/>
                <a:ea typeface="+mj-ea"/>
              </a:rPr>
              <a:t>和备案审核意见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办理竣工结算手续</a:t>
            </a:r>
            <a:endParaRPr lang="zh-CN" altLang="en-US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marL="285750" indent="-285750" fontAlgn="base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年末</a:t>
            </a:r>
            <a:r>
              <a:rPr lang="zh-CN" altLang="en-US" dirty="0">
                <a:latin typeface="+mj-ea"/>
                <a:ea typeface="+mj-ea"/>
              </a:rPr>
              <a:t>审计处</a:t>
            </a:r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随机抽取</a:t>
            </a:r>
            <a:r>
              <a:rPr lang="zh-CN" altLang="en-US" dirty="0">
                <a:latin typeface="+mj-ea"/>
                <a:ea typeface="+mj-ea"/>
              </a:rPr>
              <a:t>部分已办理结算的项目进行审计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" name="公众号：康帅PPT15"/>
          <p:cNvSpPr/>
          <p:nvPr/>
        </p:nvSpPr>
        <p:spPr>
          <a:xfrm flipH="1">
            <a:off x="7573645" y="1332865"/>
            <a:ext cx="4438650" cy="222885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公众号：康帅PPT15"/>
          <p:cNvSpPr/>
          <p:nvPr/>
        </p:nvSpPr>
        <p:spPr>
          <a:xfrm flipH="1">
            <a:off x="3935730" y="5156835"/>
            <a:ext cx="6826885" cy="134620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060" y="5347970"/>
            <a:ext cx="3097530" cy="962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ang="5400000" scaled="0"/>
                </a:gradFill>
                <a:latin typeface="+mj-ea"/>
                <a:ea typeface="+mj-ea"/>
              </a:rPr>
              <a:t>温馨提示：建设工程管理单位在备案立项时，若有审计需求，可向审计处提出申请</a:t>
            </a:r>
            <a:endParaRPr lang="zh-CN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公众号：康帅PPT15"/>
          <p:cNvSpPr/>
          <p:nvPr/>
        </p:nvSpPr>
        <p:spPr>
          <a:xfrm flipH="1">
            <a:off x="767715" y="1557020"/>
            <a:ext cx="10664825" cy="962025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96000" y="45384"/>
            <a:ext cx="6336000" cy="720000"/>
          </a:xfrm>
        </p:spPr>
        <p:txBody>
          <a:bodyPr/>
          <a:lstStyle/>
          <a:p>
            <a:pPr algn="l"/>
            <a:r>
              <a:rPr lang="zh-CN" altLang="en-US" dirty="0"/>
              <a:t>一、审计业务办理流程详解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24000" y="834343"/>
            <a:ext cx="10008000" cy="51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266700">
              <a:lnSpc>
                <a:spcPts val="35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4.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 审计时限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2" name="公众号：康帅PPT17"/>
          <p:cNvSpPr txBox="1"/>
          <p:nvPr/>
        </p:nvSpPr>
        <p:spPr>
          <a:xfrm>
            <a:off x="1710690" y="1711960"/>
            <a:ext cx="9455785" cy="718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>
              <a:buClr>
                <a:srgbClr val="0071FE"/>
              </a:buClr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审计时限：指从建设工程管理单位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提交全部审计资料之日起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，至审计处出具正式审计报告之日止。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 descr="老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764665"/>
            <a:ext cx="381635" cy="381635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24" name="组合 23"/>
          <p:cNvGrpSpPr/>
          <p:nvPr/>
        </p:nvGrpSpPr>
        <p:grpSpPr>
          <a:xfrm>
            <a:off x="695960" y="2781300"/>
            <a:ext cx="5009708" cy="3180715"/>
            <a:chOff x="593" y="2993"/>
            <a:chExt cx="4653" cy="6518"/>
          </a:xfrm>
        </p:grpSpPr>
        <p:sp>
          <p:nvSpPr>
            <p:cNvPr id="26" name="公众号：康帅PPT15"/>
            <p:cNvSpPr/>
            <p:nvPr/>
          </p:nvSpPr>
          <p:spPr>
            <a:xfrm flipH="1">
              <a:off x="593" y="2993"/>
              <a:ext cx="4653" cy="6518"/>
            </a:xfrm>
            <a:prstGeom prst="roundRect">
              <a:avLst>
                <a:gd name="adj" fmla="val 4243"/>
              </a:avLst>
            </a:prstGeom>
            <a:noFill/>
            <a:ln w="9525">
              <a:gradFill flip="none" rotWithShape="1">
                <a:gsLst>
                  <a:gs pos="8000">
                    <a:schemeClr val="accent2">
                      <a:alpha val="50000"/>
                    </a:schemeClr>
                  </a:gs>
                  <a:gs pos="27000">
                    <a:schemeClr val="accent2">
                      <a:alpha val="0"/>
                    </a:schemeClr>
                  </a:gs>
                  <a:gs pos="80000">
                    <a:schemeClr val="accent2">
                      <a:alpha val="20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90500" dist="127000" dir="5400000" algn="tl" rotWithShape="0">
                <a:schemeClr val="tx1">
                  <a:lumMod val="75000"/>
                  <a:lumOff val="25000"/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bg1">
                        <a:lumMod val="95000"/>
                      </a:schemeClr>
                    </a:fgClr>
                    <a:bgClr>
                      <a:schemeClr val="bg1"/>
                    </a:bgClr>
                  </a:patt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altLang="en-US" sz="32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27" name="公众号：康帅PPT18"/>
            <p:cNvSpPr txBox="1"/>
            <p:nvPr/>
          </p:nvSpPr>
          <p:spPr>
            <a:xfrm>
              <a:off x="1041" y="3249"/>
              <a:ext cx="4205" cy="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algn="just" defTabSz="914400" rtl="0" eaLnBrk="1" fontAlgn="auto" latinLnBrk="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latin typeface="+mj-ea"/>
                  <a:ea typeface="+mj-ea"/>
                  <a:sym typeface="+mn-ea"/>
                </a:rPr>
                <a:t>审计时间预留与排除事项</a:t>
              </a:r>
              <a:endParaRPr lang="zh-CN" altLang="en-US" sz="2400" b="1" dirty="0">
                <a:solidFill>
                  <a:srgbClr val="C00000"/>
                </a:solidFill>
                <a:latin typeface="+mj-ea"/>
                <a:ea typeface="+mj-ea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08450" y="2781300"/>
            <a:ext cx="5124090" cy="3180715"/>
            <a:chOff x="711" y="3114"/>
            <a:chExt cx="4544" cy="6518"/>
          </a:xfrm>
          <a:solidFill>
            <a:schemeClr val="bg1"/>
          </a:solidFill>
        </p:grpSpPr>
        <p:sp>
          <p:nvSpPr>
            <p:cNvPr id="31" name="公众号：康帅PPT15"/>
            <p:cNvSpPr/>
            <p:nvPr/>
          </p:nvSpPr>
          <p:spPr>
            <a:xfrm flipH="1">
              <a:off x="711" y="3114"/>
              <a:ext cx="4544" cy="6518"/>
            </a:xfrm>
            <a:prstGeom prst="roundRect">
              <a:avLst>
                <a:gd name="adj" fmla="val 4243"/>
              </a:avLst>
            </a:prstGeom>
            <a:grpFill/>
            <a:ln w="9525">
              <a:gradFill flip="none" rotWithShape="1">
                <a:gsLst>
                  <a:gs pos="8000">
                    <a:schemeClr val="accent2">
                      <a:alpha val="50000"/>
                    </a:schemeClr>
                  </a:gs>
                  <a:gs pos="27000">
                    <a:schemeClr val="accent2">
                      <a:alpha val="0"/>
                    </a:schemeClr>
                  </a:gs>
                  <a:gs pos="80000">
                    <a:schemeClr val="accent2">
                      <a:alpha val="20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en-US" altLang="en-US" sz="3200">
                <a:solidFill>
                  <a:srgbClr val="FFFFFF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32" name="公众号：康帅PPT18"/>
            <p:cNvSpPr txBox="1"/>
            <p:nvPr/>
          </p:nvSpPr>
          <p:spPr>
            <a:xfrm>
              <a:off x="1030" y="3409"/>
              <a:ext cx="4225" cy="9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竣工结算审计时限规定</a:t>
              </a:r>
              <a:endPara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公众号：康帅PPT19"/>
            <p:cNvSpPr txBox="1"/>
            <p:nvPr/>
          </p:nvSpPr>
          <p:spPr>
            <a:xfrm>
              <a:off x="752" y="4291"/>
              <a:ext cx="4442" cy="520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50000"/>
                </a:lnSpc>
              </a:pPr>
              <a:r>
                <a:rPr lang="en-US" altLang="zh-CN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lang="zh-CN" altLang="en-US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根据竣工结算报告送审金额，审计时限分为三类：</a:t>
              </a:r>
              <a:endPara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送审金额不满</a:t>
              </a:r>
              <a:r>
                <a:rPr lang="en-US" altLang="zh-CN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1000</a:t>
              </a: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万元：</a:t>
              </a:r>
              <a:r>
                <a:rPr lang="en-US" altLang="zh-CN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lang="zh-CN" altLang="en-US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个工作日</a:t>
              </a:r>
              <a:endPara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送审金额</a:t>
              </a:r>
              <a:r>
                <a:rPr lang="en-US" altLang="zh-CN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1000</a:t>
              </a: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万元及以上且不满</a:t>
              </a:r>
              <a:r>
                <a:rPr lang="en-US" altLang="zh-CN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3000</a:t>
              </a: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</a:t>
              </a:r>
              <a:r>
                <a:rPr lang="zh-CN" altLang="en-US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lang="en-US" altLang="zh-CN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45</a:t>
              </a:r>
              <a:r>
                <a:rPr lang="zh-CN" altLang="en-US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个工作日</a:t>
              </a:r>
              <a:endPara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85750" indent="-2857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送审金额</a:t>
              </a:r>
              <a:r>
                <a:rPr lang="en-US" altLang="zh-CN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3000</a:t>
              </a:r>
              <a:r>
                <a:rPr lang="zh-CN" altLang="en-US" sz="17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万元及以上：</a:t>
              </a:r>
              <a:r>
                <a:rPr lang="en-US" altLang="zh-CN" sz="24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60</a:t>
              </a:r>
              <a:r>
                <a:rPr lang="zh-CN" altLang="en-US" sz="17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个工作日</a:t>
              </a:r>
              <a:endParaRPr lang="zh-CN" altLang="en-US" sz="1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公众号：康帅PPT21"/>
          <p:cNvSpPr txBox="1"/>
          <p:nvPr/>
        </p:nvSpPr>
        <p:spPr>
          <a:xfrm>
            <a:off x="911860" y="3410585"/>
            <a:ext cx="4614545" cy="24834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建设工程管理单位应为审计预留充足、合理的时间，若无法保证审计时间，可暂不送审</a:t>
            </a:r>
            <a:endParaRPr lang="zh-CN" altLang="en-US" sz="1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送审准备时间、补充资料时间和征求意见回复时间不计入审计时限</a:t>
            </a:r>
            <a:endParaRPr lang="zh-CN" altLang="en-US" sz="17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审计过程中如发生反复协商、验证或仲裁诉讼等情形，审计时限按</a:t>
            </a:r>
            <a:r>
              <a:rPr lang="zh-CN" altLang="en-US" sz="17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中断处理</a:t>
            </a:r>
            <a:endParaRPr lang="zh-CN" altLang="en-US" sz="17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公众号：康帅PPT15"/>
          <p:cNvSpPr/>
          <p:nvPr/>
        </p:nvSpPr>
        <p:spPr>
          <a:xfrm flipH="1">
            <a:off x="615950" y="1918335"/>
            <a:ext cx="7063740" cy="4541520"/>
          </a:xfrm>
          <a:prstGeom prst="roundRect">
            <a:avLst>
              <a:gd name="adj" fmla="val 4243"/>
            </a:avLst>
          </a:prstGeom>
          <a:noFill/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en-US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37159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3392" y="908720"/>
            <a:ext cx="1123324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sz="2800" dirty="0">
                <a:solidFill>
                  <a:srgbClr val="C00000"/>
                </a:solidFill>
                <a:latin typeface="+mn-lt"/>
                <a:sym typeface="+mn-ea"/>
              </a:rPr>
              <a:t>1.竣工结算送审资料要求</a:t>
            </a:r>
            <a:endParaRPr lang="zh-CN" sz="2800" dirty="0">
              <a:solidFill>
                <a:srgbClr val="C00000"/>
              </a:solidFill>
              <a:latin typeface="+mn-lt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8025048" y="2420247"/>
            <a:ext cx="3495430" cy="3521982"/>
            <a:chOff x="6983" y="4268"/>
            <a:chExt cx="5729" cy="5783"/>
          </a:xfrm>
        </p:grpSpPr>
        <p:sp>
          <p:nvSpPr>
            <p:cNvPr id="5" name="椭圆 4"/>
            <p:cNvSpPr/>
            <p:nvPr>
              <p:custDataLst>
                <p:tags r:id="rId2"/>
              </p:custDataLst>
            </p:nvPr>
          </p:nvSpPr>
          <p:spPr>
            <a:xfrm>
              <a:off x="8629" y="5968"/>
              <a:ext cx="2439" cy="2439"/>
            </a:xfrm>
            <a:prstGeom prst="ellipse">
              <a:avLst/>
            </a:prstGeom>
            <a:noFill/>
            <a:ln w="6350">
              <a:solidFill>
                <a:sysClr val="windowText" lastClr="000000">
                  <a:lumMod val="65000"/>
                  <a:lumOff val="35000"/>
                  <a:alpha val="25000"/>
                </a:sysClr>
              </a:solidFill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0" name="椭圆 59"/>
            <p:cNvSpPr/>
            <p:nvPr>
              <p:custDataLst>
                <p:tags r:id="rId3"/>
              </p:custDataLst>
            </p:nvPr>
          </p:nvSpPr>
          <p:spPr>
            <a:xfrm>
              <a:off x="11068" y="4268"/>
              <a:ext cx="1644" cy="1644"/>
            </a:xfrm>
            <a:prstGeom prst="ellipse">
              <a:avLst/>
            </a:prstGeom>
            <a:noFill/>
            <a:ln w="6350">
              <a:solidFill>
                <a:sysClr val="windowText" lastClr="000000">
                  <a:lumMod val="65000"/>
                  <a:lumOff val="35000"/>
                  <a:alpha val="25000"/>
                </a:sysClr>
              </a:solidFill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1" name="任意多边形: 形状 41"/>
            <p:cNvSpPr/>
            <p:nvPr>
              <p:custDataLst>
                <p:tags r:id="rId4"/>
              </p:custDataLst>
            </p:nvPr>
          </p:nvSpPr>
          <p:spPr>
            <a:xfrm>
              <a:off x="11238" y="4438"/>
              <a:ext cx="1305" cy="1305"/>
            </a:xfrm>
            <a:custGeom>
              <a:avLst/>
              <a:gdLst>
                <a:gd name="connsiteX0" fmla="*/ 0 w 1075272"/>
                <a:gd name="connsiteY0" fmla="*/ 537636 h 1075272"/>
                <a:gd name="connsiteX1" fmla="*/ 537636 w 1075272"/>
                <a:gd name="connsiteY1" fmla="*/ 0 h 1075272"/>
                <a:gd name="connsiteX2" fmla="*/ 1075272 w 1075272"/>
                <a:gd name="connsiteY2" fmla="*/ 537636 h 1075272"/>
                <a:gd name="connsiteX3" fmla="*/ 537636 w 1075272"/>
                <a:gd name="connsiteY3" fmla="*/ 1075272 h 1075272"/>
                <a:gd name="connsiteX4" fmla="*/ 0 w 1075272"/>
                <a:gd name="connsiteY4" fmla="*/ 537636 h 10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272" h="1075272">
                  <a:moveTo>
                    <a:pt x="0" y="537636"/>
                  </a:moveTo>
                  <a:cubicBezTo>
                    <a:pt x="0" y="240708"/>
                    <a:pt x="240708" y="0"/>
                    <a:pt x="537636" y="0"/>
                  </a:cubicBezTo>
                  <a:cubicBezTo>
                    <a:pt x="834564" y="0"/>
                    <a:pt x="1075272" y="240708"/>
                    <a:pt x="1075272" y="537636"/>
                  </a:cubicBezTo>
                  <a:cubicBezTo>
                    <a:pt x="1075272" y="834564"/>
                    <a:pt x="834564" y="1075272"/>
                    <a:pt x="537636" y="1075272"/>
                  </a:cubicBezTo>
                  <a:cubicBezTo>
                    <a:pt x="240708" y="1075272"/>
                    <a:pt x="0" y="834564"/>
                    <a:pt x="0" y="537636"/>
                  </a:cubicBezTo>
                  <a:close/>
                </a:path>
              </a:pathLst>
            </a:custGeom>
            <a:gradFill>
              <a:gsLst>
                <a:gs pos="0">
                  <a:srgbClr val="1890D6"/>
                </a:gs>
                <a:gs pos="71000">
                  <a:srgbClr val="076AB6"/>
                </a:gs>
              </a:gsLst>
              <a:lin ang="2700000" scaled="0"/>
            </a:gradFill>
            <a:ln>
              <a:noFill/>
            </a:ln>
            <a:effectLst>
              <a:outerShdw blurRad="50800" dist="38100" dir="8100000" algn="tr" rotWithShape="0">
                <a:srgbClr val="5B9BD5">
                  <a:alpha val="20000"/>
                </a:srgb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2C6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合法性</a:t>
              </a:r>
              <a:endParaRPr lang="zh-CN" altLang="en-US" sz="1600" b="1" dirty="0">
                <a:solidFill>
                  <a:srgbClr val="E2C6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2" name="椭圆 61"/>
            <p:cNvSpPr/>
            <p:nvPr>
              <p:custDataLst>
                <p:tags r:id="rId5"/>
              </p:custDataLst>
            </p:nvPr>
          </p:nvSpPr>
          <p:spPr>
            <a:xfrm>
              <a:off x="11068" y="8407"/>
              <a:ext cx="1644" cy="1644"/>
            </a:xfrm>
            <a:prstGeom prst="ellipse">
              <a:avLst/>
            </a:prstGeom>
            <a:noFill/>
            <a:ln w="6350">
              <a:solidFill>
                <a:sysClr val="windowText" lastClr="000000">
                  <a:lumMod val="65000"/>
                  <a:lumOff val="35000"/>
                  <a:alpha val="25000"/>
                </a:sysClr>
              </a:solidFill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3" name="任意多边形: 形状 42"/>
            <p:cNvSpPr/>
            <p:nvPr>
              <p:custDataLst>
                <p:tags r:id="rId6"/>
              </p:custDataLst>
            </p:nvPr>
          </p:nvSpPr>
          <p:spPr>
            <a:xfrm>
              <a:off x="11238" y="8577"/>
              <a:ext cx="1305" cy="1305"/>
            </a:xfrm>
            <a:custGeom>
              <a:avLst/>
              <a:gdLst>
                <a:gd name="connsiteX0" fmla="*/ 0 w 1075272"/>
                <a:gd name="connsiteY0" fmla="*/ 537636 h 1075272"/>
                <a:gd name="connsiteX1" fmla="*/ 537636 w 1075272"/>
                <a:gd name="connsiteY1" fmla="*/ 0 h 1075272"/>
                <a:gd name="connsiteX2" fmla="*/ 1075272 w 1075272"/>
                <a:gd name="connsiteY2" fmla="*/ 537636 h 1075272"/>
                <a:gd name="connsiteX3" fmla="*/ 537636 w 1075272"/>
                <a:gd name="connsiteY3" fmla="*/ 1075272 h 1075272"/>
                <a:gd name="connsiteX4" fmla="*/ 0 w 1075272"/>
                <a:gd name="connsiteY4" fmla="*/ 537636 h 10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272" h="1075272">
                  <a:moveTo>
                    <a:pt x="0" y="537636"/>
                  </a:moveTo>
                  <a:cubicBezTo>
                    <a:pt x="0" y="240708"/>
                    <a:pt x="240708" y="0"/>
                    <a:pt x="537636" y="0"/>
                  </a:cubicBezTo>
                  <a:cubicBezTo>
                    <a:pt x="834564" y="0"/>
                    <a:pt x="1075272" y="240708"/>
                    <a:pt x="1075272" y="537636"/>
                  </a:cubicBezTo>
                  <a:cubicBezTo>
                    <a:pt x="1075272" y="834564"/>
                    <a:pt x="834564" y="1075272"/>
                    <a:pt x="537636" y="1075272"/>
                  </a:cubicBezTo>
                  <a:cubicBezTo>
                    <a:pt x="240708" y="1075272"/>
                    <a:pt x="0" y="834564"/>
                    <a:pt x="0" y="537636"/>
                  </a:cubicBezTo>
                  <a:close/>
                </a:path>
              </a:pathLst>
            </a:custGeom>
            <a:gradFill>
              <a:gsLst>
                <a:gs pos="0">
                  <a:srgbClr val="1890D6"/>
                </a:gs>
                <a:gs pos="71000">
                  <a:srgbClr val="076AB6"/>
                </a:gs>
              </a:gsLst>
              <a:lin ang="2700000" scaled="0"/>
            </a:gradFill>
            <a:ln>
              <a:noFill/>
            </a:ln>
            <a:effectLst>
              <a:outerShdw blurRad="50800" dist="38100" dir="8100000" algn="tr" rotWithShape="0">
                <a:srgbClr val="5B9BD5">
                  <a:alpha val="20000"/>
                </a:srgb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2C6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合规性</a:t>
              </a:r>
              <a:endParaRPr lang="zh-CN" altLang="en-US" sz="1600" b="1" dirty="0">
                <a:solidFill>
                  <a:srgbClr val="E2C6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4" name="任意多边形: 形状 39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8856" y="6195"/>
              <a:ext cx="1984" cy="1984"/>
            </a:xfrm>
            <a:custGeom>
              <a:avLst/>
              <a:gdLst>
                <a:gd name="connsiteX0" fmla="*/ 0 w 1536103"/>
                <a:gd name="connsiteY0" fmla="*/ 768052 h 1536103"/>
                <a:gd name="connsiteX1" fmla="*/ 768052 w 1536103"/>
                <a:gd name="connsiteY1" fmla="*/ 0 h 1536103"/>
                <a:gd name="connsiteX2" fmla="*/ 1536104 w 1536103"/>
                <a:gd name="connsiteY2" fmla="*/ 768052 h 1536103"/>
                <a:gd name="connsiteX3" fmla="*/ 768052 w 1536103"/>
                <a:gd name="connsiteY3" fmla="*/ 1536104 h 1536103"/>
                <a:gd name="connsiteX4" fmla="*/ 0 w 1536103"/>
                <a:gd name="connsiteY4" fmla="*/ 768052 h 153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103" h="1536103">
                  <a:moveTo>
                    <a:pt x="0" y="768052"/>
                  </a:moveTo>
                  <a:cubicBezTo>
                    <a:pt x="0" y="343869"/>
                    <a:pt x="343869" y="0"/>
                    <a:pt x="768052" y="0"/>
                  </a:cubicBezTo>
                  <a:cubicBezTo>
                    <a:pt x="1192235" y="0"/>
                    <a:pt x="1536104" y="343869"/>
                    <a:pt x="1536104" y="768052"/>
                  </a:cubicBezTo>
                  <a:cubicBezTo>
                    <a:pt x="1536104" y="1192235"/>
                    <a:pt x="1192235" y="1536104"/>
                    <a:pt x="768052" y="1536104"/>
                  </a:cubicBezTo>
                  <a:cubicBezTo>
                    <a:pt x="343869" y="1536104"/>
                    <a:pt x="0" y="1192235"/>
                    <a:pt x="0" y="768052"/>
                  </a:cubicBezTo>
                  <a:close/>
                </a:path>
              </a:pathLst>
            </a:custGeom>
            <a:gradFill>
              <a:gsLst>
                <a:gs pos="0">
                  <a:srgbClr val="1890D6"/>
                </a:gs>
                <a:gs pos="71000">
                  <a:srgbClr val="076AB6"/>
                </a:gs>
              </a:gsLst>
              <a:lin ang="2700000" scaled="0"/>
            </a:gradFill>
            <a:ln>
              <a:noFill/>
            </a:ln>
            <a:effectLst>
              <a:outerShdw blurRad="50800" dist="38100" dir="8100000" algn="tr" rotWithShape="0">
                <a:srgbClr val="5B9BD5">
                  <a:alpha val="20000"/>
                </a:srgb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algn="ctr" defTabSz="1066800" fontAlgn="auto">
                <a:lnSpc>
                  <a:spcPct val="92000"/>
                </a:lnSpc>
                <a:spcAft>
                  <a:spcPts val="0"/>
                </a:spcAft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工程资料</a:t>
              </a:r>
              <a:endParaRPr lang="en-US" altLang="zh-CN" sz="2000" b="1" kern="120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pPr lvl="0" indent="0" algn="ctr" defTabSz="1066800" fontAlgn="auto">
                <a:lnSpc>
                  <a:spcPct val="92000"/>
                </a:lnSpc>
                <a:spcAft>
                  <a:spcPts val="0"/>
                </a:spcAft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（含相关电</a:t>
              </a:r>
              <a:endPara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indent="0" algn="ctr" defTabSz="1066800" fontAlgn="auto">
                <a:lnSpc>
                  <a:spcPct val="92000"/>
                </a:lnSpc>
                <a:spcAft>
                  <a:spcPts val="0"/>
                </a:spcAft>
              </a:pPr>
              <a:r>
                <a:rPr lang="zh-CN" altLang="en-US" sz="12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子数据）</a:t>
              </a:r>
              <a:endPara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5" name="椭圆 64"/>
            <p:cNvSpPr/>
            <p:nvPr>
              <p:custDataLst>
                <p:tags r:id="rId8"/>
              </p:custDataLst>
            </p:nvPr>
          </p:nvSpPr>
          <p:spPr>
            <a:xfrm>
              <a:off x="6983" y="8407"/>
              <a:ext cx="1644" cy="1644"/>
            </a:xfrm>
            <a:prstGeom prst="ellipse">
              <a:avLst/>
            </a:prstGeom>
            <a:noFill/>
            <a:ln w="6350">
              <a:solidFill>
                <a:sysClr val="windowText" lastClr="000000">
                  <a:lumMod val="65000"/>
                  <a:lumOff val="35000"/>
                  <a:alpha val="25000"/>
                </a:sysClr>
              </a:solidFill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66" name="任意多边形: 形状 44"/>
            <p:cNvSpPr/>
            <p:nvPr>
              <p:custDataLst>
                <p:tags r:id="rId9"/>
              </p:custDataLst>
            </p:nvPr>
          </p:nvSpPr>
          <p:spPr>
            <a:xfrm>
              <a:off x="7153" y="8577"/>
              <a:ext cx="1305" cy="1305"/>
            </a:xfrm>
            <a:custGeom>
              <a:avLst/>
              <a:gdLst>
                <a:gd name="connsiteX0" fmla="*/ 0 w 1075272"/>
                <a:gd name="connsiteY0" fmla="*/ 537636 h 1075272"/>
                <a:gd name="connsiteX1" fmla="*/ 537636 w 1075272"/>
                <a:gd name="connsiteY1" fmla="*/ 0 h 1075272"/>
                <a:gd name="connsiteX2" fmla="*/ 1075272 w 1075272"/>
                <a:gd name="connsiteY2" fmla="*/ 537636 h 1075272"/>
                <a:gd name="connsiteX3" fmla="*/ 537636 w 1075272"/>
                <a:gd name="connsiteY3" fmla="*/ 1075272 h 1075272"/>
                <a:gd name="connsiteX4" fmla="*/ 0 w 1075272"/>
                <a:gd name="connsiteY4" fmla="*/ 537636 h 10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272" h="1075272">
                  <a:moveTo>
                    <a:pt x="0" y="537636"/>
                  </a:moveTo>
                  <a:cubicBezTo>
                    <a:pt x="0" y="240708"/>
                    <a:pt x="240708" y="0"/>
                    <a:pt x="537636" y="0"/>
                  </a:cubicBezTo>
                  <a:cubicBezTo>
                    <a:pt x="834564" y="0"/>
                    <a:pt x="1075272" y="240708"/>
                    <a:pt x="1075272" y="537636"/>
                  </a:cubicBezTo>
                  <a:cubicBezTo>
                    <a:pt x="1075272" y="834564"/>
                    <a:pt x="834564" y="1075272"/>
                    <a:pt x="537636" y="1075272"/>
                  </a:cubicBezTo>
                  <a:cubicBezTo>
                    <a:pt x="240708" y="1075272"/>
                    <a:pt x="0" y="834564"/>
                    <a:pt x="0" y="537636"/>
                  </a:cubicBezTo>
                  <a:close/>
                </a:path>
              </a:pathLst>
            </a:custGeom>
            <a:gradFill>
              <a:gsLst>
                <a:gs pos="0">
                  <a:srgbClr val="1890D6"/>
                </a:gs>
                <a:gs pos="71000">
                  <a:srgbClr val="076AB6"/>
                </a:gs>
              </a:gsLst>
              <a:lin ang="2700000" scaled="0"/>
            </a:gradFill>
            <a:ln>
              <a:noFill/>
            </a:ln>
            <a:effectLst>
              <a:outerShdw blurRad="50800" dist="38100" dir="8100000" algn="tr" rotWithShape="0">
                <a:srgbClr val="5B9BD5">
                  <a:alpha val="20000"/>
                </a:srgb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2C6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完整性</a:t>
              </a:r>
              <a:endParaRPr lang="zh-CN" altLang="en-US" sz="1600" b="1" dirty="0">
                <a:solidFill>
                  <a:srgbClr val="E2C6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0" name="椭圆 69"/>
            <p:cNvSpPr/>
            <p:nvPr>
              <p:custDataLst>
                <p:tags r:id="rId10"/>
              </p:custDataLst>
            </p:nvPr>
          </p:nvSpPr>
          <p:spPr>
            <a:xfrm>
              <a:off x="7069" y="4269"/>
              <a:ext cx="1644" cy="1644"/>
            </a:xfrm>
            <a:prstGeom prst="ellipse">
              <a:avLst/>
            </a:prstGeom>
            <a:noFill/>
            <a:ln w="6350">
              <a:solidFill>
                <a:sysClr val="windowText" lastClr="000000">
                  <a:lumMod val="65000"/>
                  <a:lumOff val="35000"/>
                  <a:alpha val="25000"/>
                </a:sysClr>
              </a:solidFill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zh-CN" altLang="en-US">
                <a:sym typeface="+mn-ea"/>
              </a:endParaRPr>
            </a:p>
          </p:txBody>
        </p:sp>
        <p:sp>
          <p:nvSpPr>
            <p:cNvPr id="71" name="任意多边形: 形状 45"/>
            <p:cNvSpPr/>
            <p:nvPr>
              <p:custDataLst>
                <p:tags r:id="rId11"/>
              </p:custDataLst>
            </p:nvPr>
          </p:nvSpPr>
          <p:spPr>
            <a:xfrm>
              <a:off x="7239" y="4439"/>
              <a:ext cx="1305" cy="1305"/>
            </a:xfrm>
            <a:custGeom>
              <a:avLst/>
              <a:gdLst>
                <a:gd name="connsiteX0" fmla="*/ 0 w 1075272"/>
                <a:gd name="connsiteY0" fmla="*/ 537636 h 1075272"/>
                <a:gd name="connsiteX1" fmla="*/ 537636 w 1075272"/>
                <a:gd name="connsiteY1" fmla="*/ 0 h 1075272"/>
                <a:gd name="connsiteX2" fmla="*/ 1075272 w 1075272"/>
                <a:gd name="connsiteY2" fmla="*/ 537636 h 1075272"/>
                <a:gd name="connsiteX3" fmla="*/ 537636 w 1075272"/>
                <a:gd name="connsiteY3" fmla="*/ 1075272 h 1075272"/>
                <a:gd name="connsiteX4" fmla="*/ 0 w 1075272"/>
                <a:gd name="connsiteY4" fmla="*/ 537636 h 10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272" h="1075272">
                  <a:moveTo>
                    <a:pt x="0" y="537636"/>
                  </a:moveTo>
                  <a:cubicBezTo>
                    <a:pt x="0" y="240708"/>
                    <a:pt x="240708" y="0"/>
                    <a:pt x="537636" y="0"/>
                  </a:cubicBezTo>
                  <a:cubicBezTo>
                    <a:pt x="834564" y="0"/>
                    <a:pt x="1075272" y="240708"/>
                    <a:pt x="1075272" y="537636"/>
                  </a:cubicBezTo>
                  <a:cubicBezTo>
                    <a:pt x="1075272" y="834564"/>
                    <a:pt x="834564" y="1075272"/>
                    <a:pt x="537636" y="1075272"/>
                  </a:cubicBezTo>
                  <a:cubicBezTo>
                    <a:pt x="240708" y="1075272"/>
                    <a:pt x="0" y="834564"/>
                    <a:pt x="0" y="537636"/>
                  </a:cubicBezTo>
                  <a:close/>
                </a:path>
              </a:pathLst>
            </a:custGeom>
            <a:gradFill>
              <a:gsLst>
                <a:gs pos="0">
                  <a:srgbClr val="1890D6"/>
                </a:gs>
                <a:gs pos="71000">
                  <a:srgbClr val="076AB6"/>
                </a:gs>
              </a:gsLst>
              <a:lin ang="2700000" scaled="0"/>
            </a:gradFill>
            <a:ln>
              <a:noFill/>
            </a:ln>
            <a:effectLst>
              <a:outerShdw blurRad="50800" dist="38100" dir="8100000" algn="tr" rotWithShape="0">
                <a:srgbClr val="5B9BD5">
                  <a:alpha val="20000"/>
                </a:srgbClr>
              </a:outerShdw>
            </a:effectLst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600" b="1" dirty="0">
                  <a:solidFill>
                    <a:srgbClr val="E2C68C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真实性</a:t>
              </a:r>
              <a:endParaRPr lang="zh-CN" altLang="en-US" sz="1600" b="1" dirty="0">
                <a:solidFill>
                  <a:srgbClr val="E2C68C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16585" y="2061210"/>
            <a:ext cx="6920230" cy="3995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竣工结算审计及抽样审计送审资料说明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送审资料完整性：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确保送审资料齐全，手续完备，并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备好扫描件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，送审资料清单见（川大审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〔2025〕2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号）附件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3-4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342900" indent="-34290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资产核实与处理：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依据学校《关于进一步加强学校货物类资产管理的通知》，核实项目送审内容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不含与工程无关的家具、设备等资产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。若包含，需先按规办理资产建账手续，再提交送审。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indent="-342900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线上办理：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所有项目均需登录学校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OA-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审计管理系统送审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。</a:t>
            </a:r>
            <a:endParaRPr lang="zh-CN" altLang="en-US" sz="24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右箭头 7"/>
          <p:cNvSpPr/>
          <p:nvPr/>
        </p:nvSpPr>
        <p:spPr>
          <a:xfrm rot="19140000">
            <a:off x="10400665" y="3422015"/>
            <a:ext cx="396000" cy="216000"/>
          </a:xfrm>
          <a:prstGeom prst="rightArrow">
            <a:avLst/>
          </a:prstGeom>
          <a:solidFill>
            <a:srgbClr val="0070C0"/>
          </a:solidFill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右箭头 8"/>
          <p:cNvSpPr/>
          <p:nvPr/>
        </p:nvSpPr>
        <p:spPr>
          <a:xfrm rot="13080000">
            <a:off x="8785225" y="3383915"/>
            <a:ext cx="396000" cy="216000"/>
          </a:xfrm>
          <a:prstGeom prst="rightArrow">
            <a:avLst/>
          </a:prstGeom>
          <a:solidFill>
            <a:srgbClr val="0070C0"/>
          </a:solidFill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8100000">
            <a:off x="8912225" y="4833620"/>
            <a:ext cx="396000" cy="216000"/>
          </a:xfrm>
          <a:prstGeom prst="rightArrow">
            <a:avLst/>
          </a:prstGeom>
          <a:solidFill>
            <a:srgbClr val="0070C0"/>
          </a:solidFill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 rot="2520000">
            <a:off x="10298430" y="4824730"/>
            <a:ext cx="396240" cy="230505"/>
          </a:xfrm>
          <a:prstGeom prst="rightArrow">
            <a:avLst/>
          </a:prstGeom>
          <a:solidFill>
            <a:srgbClr val="0070C0"/>
          </a:solidFill>
          <a:ln w="9525">
            <a:gradFill flip="none" rotWithShape="1">
              <a:gsLst>
                <a:gs pos="8000">
                  <a:schemeClr val="accent2">
                    <a:alpha val="50000"/>
                  </a:schemeClr>
                </a:gs>
                <a:gs pos="27000">
                  <a:schemeClr val="accent2">
                    <a:alpha val="0"/>
                  </a:schemeClr>
                </a:gs>
                <a:gs pos="80000">
                  <a:schemeClr val="accent2">
                    <a:alpha val="20000"/>
                  </a:schemeClr>
                </a:gs>
              </a:gsLst>
              <a:lin ang="2700000" scaled="1"/>
              <a:tileRect/>
            </a:gradFill>
          </a:ln>
          <a:effectLst>
            <a:outerShdw blurRad="190500" dist="127000" dir="5400000" algn="tl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3200">
              <a:solidFill>
                <a:srgbClr val="FFFFFF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79323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工程前期资料的要求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614617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5"/>
                    </a:gs>
                    <a:gs pos="67000">
                      <a:schemeClr val="accent5">
                        <a:alpha val="0"/>
                      </a:schemeClr>
                    </a:gs>
                    <a:gs pos="34000">
                      <a:schemeClr val="accent5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01</a:t>
            </a:r>
            <a:endParaRPr lang="en-US" altLang="zh-CN" sz="6000" b="1" spc="100" dirty="0">
              <a:gradFill>
                <a:gsLst>
                  <a:gs pos="0">
                    <a:schemeClr val="accent5"/>
                  </a:gs>
                  <a:gs pos="67000">
                    <a:schemeClr val="accent5">
                      <a:alpha val="0"/>
                    </a:schemeClr>
                  </a:gs>
                  <a:gs pos="34000">
                    <a:schemeClr val="accent5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846168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02</a:t>
            </a:r>
            <a:endParaRPr lang="en-US" altLang="zh-CN" sz="6000" b="1" spc="100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035750" y="20524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03</a:t>
            </a:r>
            <a:endParaRPr lang="en-US" altLang="zh-CN" sz="6000" b="1" spc="100" dirty="0">
              <a:gradFill>
                <a:gsLst>
                  <a:gs pos="0">
                    <a:schemeClr val="accent1"/>
                  </a:gs>
                  <a:gs pos="67000">
                    <a:schemeClr val="accent1">
                      <a:alpha val="0"/>
                    </a:schemeClr>
                  </a:gs>
                  <a:gs pos="34000">
                    <a:schemeClr val="accent1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608484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07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2798666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08</a:t>
            </a:r>
            <a:endParaRPr lang="en-US" altLang="zh-CN" dirty="0">
              <a:gradFill>
                <a:gsLst>
                  <a:gs pos="0">
                    <a:schemeClr val="accent1"/>
                  </a:gs>
                  <a:gs pos="67000">
                    <a:schemeClr val="accent1">
                      <a:alpha val="0"/>
                    </a:schemeClr>
                  </a:gs>
                  <a:gs pos="34000">
                    <a:schemeClr val="accent1"/>
                  </a:gs>
                </a:gsLst>
                <a:lin ang="5400000" scaled="1"/>
              </a:gradFill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5035750" y="40275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09</a:t>
            </a:r>
            <a:endParaRPr lang="en-US" altLang="zh-CN" sz="6000" b="1" spc="100" dirty="0">
              <a:gradFill>
                <a:gsLst>
                  <a:gs pos="0">
                    <a:schemeClr val="accent6"/>
                  </a:gs>
                  <a:gs pos="67000">
                    <a:schemeClr val="accent6">
                      <a:alpha val="0"/>
                    </a:schemeClr>
                  </a:gs>
                  <a:gs pos="34000">
                    <a:schemeClr val="accent6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  <p:sp>
        <p:nvSpPr>
          <p:cNvPr id="177" name="文本框 176"/>
          <p:cNvSpPr txBox="1"/>
          <p:nvPr>
            <p:custDataLst>
              <p:tags r:id="rId7"/>
            </p:custDataLst>
          </p:nvPr>
        </p:nvSpPr>
        <p:spPr>
          <a:xfrm>
            <a:off x="378690" y="2750938"/>
            <a:ext cx="1558532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rgbClr val="0070C0"/>
                </a:solidFill>
              </a:rPr>
              <a:t>项目立项</a:t>
            </a:r>
            <a:r>
              <a:rPr lang="en-US" altLang="zh-CN" sz="2600" spc="180" dirty="0">
                <a:solidFill>
                  <a:srgbClr val="0070C0"/>
                </a:solidFill>
              </a:rPr>
              <a:t>/</a:t>
            </a:r>
            <a:r>
              <a:rPr lang="zh-CN" altLang="en-US" sz="2600" spc="180" dirty="0">
                <a:solidFill>
                  <a:srgbClr val="0070C0"/>
                </a:solidFill>
              </a:rPr>
              <a:t>备案资料</a:t>
            </a:r>
            <a:endParaRPr lang="zh-CN" altLang="en-US" sz="2600" spc="180" dirty="0">
              <a:solidFill>
                <a:srgbClr val="0070C0"/>
              </a:solidFill>
            </a:endParaRPr>
          </a:p>
        </p:txBody>
      </p:sp>
      <p:sp>
        <p:nvSpPr>
          <p:cNvPr id="178" name="文本框 177"/>
          <p:cNvSpPr txBox="1"/>
          <p:nvPr>
            <p:custDataLst>
              <p:tags r:id="rId8"/>
            </p:custDataLst>
          </p:nvPr>
        </p:nvSpPr>
        <p:spPr>
          <a:xfrm>
            <a:off x="2616074" y="2750938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chemeClr val="tx1"/>
                </a:solidFill>
              </a:rPr>
              <a:t>可行性研究报告</a:t>
            </a:r>
            <a:endParaRPr lang="zh-CN" altLang="en-US" sz="2600" spc="180" dirty="0">
              <a:solidFill>
                <a:schemeClr val="tx1"/>
              </a:solidFill>
            </a:endParaRPr>
          </a:p>
        </p:txBody>
      </p:sp>
      <p:sp>
        <p:nvSpPr>
          <p:cNvPr id="179" name="文本框 178"/>
          <p:cNvSpPr txBox="1"/>
          <p:nvPr>
            <p:custDataLst>
              <p:tags r:id="rId9"/>
            </p:custDataLst>
          </p:nvPr>
        </p:nvSpPr>
        <p:spPr>
          <a:xfrm>
            <a:off x="4805955" y="2750938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chemeClr val="tx1"/>
                </a:solidFill>
                <a:sym typeface="+mn-ea"/>
              </a:rPr>
              <a:t>地勘报告（含图纸）</a:t>
            </a:r>
            <a:endParaRPr lang="zh-CN" altLang="en-US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0" name="文本框 179"/>
          <p:cNvSpPr txBox="1"/>
          <p:nvPr>
            <p:custDataLst>
              <p:tags r:id="rId10"/>
            </p:custDataLst>
          </p:nvPr>
        </p:nvSpPr>
        <p:spPr>
          <a:xfrm>
            <a:off x="378690" y="4752655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/>
                </a:solidFill>
                <a:sym typeface="+mn-ea"/>
              </a:rPr>
              <a:t>评标文件</a:t>
            </a:r>
            <a:endParaRPr lang="zh-CN" altLang="en-US" sz="20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2" name="文本框 181"/>
          <p:cNvSpPr txBox="1"/>
          <p:nvPr>
            <p:custDataLst>
              <p:tags r:id="rId11"/>
            </p:custDataLst>
          </p:nvPr>
        </p:nvSpPr>
        <p:spPr>
          <a:xfrm>
            <a:off x="2568572" y="4741193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/>
                </a:solidFill>
              </a:rPr>
              <a:t>施工合同</a:t>
            </a:r>
            <a:endParaRPr lang="zh-CN" altLang="en-US" sz="2000" spc="180" dirty="0">
              <a:solidFill>
                <a:schemeClr val="tx1"/>
              </a:solidFill>
            </a:endParaRPr>
          </a:p>
        </p:txBody>
      </p:sp>
      <p:sp>
        <p:nvSpPr>
          <p:cNvPr id="183" name="文本框 182"/>
          <p:cNvSpPr txBox="1"/>
          <p:nvPr>
            <p:custDataLst>
              <p:tags r:id="rId12"/>
            </p:custDataLst>
          </p:nvPr>
        </p:nvSpPr>
        <p:spPr>
          <a:xfrm>
            <a:off x="4805955" y="4729769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/>
                </a:solidFill>
              </a:rPr>
              <a:t>监理合同</a:t>
            </a:r>
            <a:endParaRPr lang="zh-CN" altLang="en-US" sz="2000" spc="18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6801639" y="206032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04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657570" y="2780980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chemeClr val="tx1"/>
                </a:solidFill>
                <a:sym typeface="+mn-ea"/>
              </a:rPr>
              <a:t>施工设计图</a:t>
            </a:r>
            <a:endParaRPr lang="zh-CN" altLang="en-US" sz="26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529474" y="205905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05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10473844" y="205207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</a:rPr>
              <a:t>06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8" name="文本框 7"/>
          <p:cNvSpPr txBox="1"/>
          <p:nvPr>
            <p:custDataLst>
              <p:tags r:id="rId17"/>
            </p:custDataLst>
          </p:nvPr>
        </p:nvSpPr>
        <p:spPr>
          <a:xfrm>
            <a:off x="8385175" y="2822575"/>
            <a:ext cx="1660525" cy="95504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600" spc="180" dirty="0">
                <a:solidFill>
                  <a:srgbClr val="0070C0"/>
                </a:solidFill>
              </a:rPr>
              <a:t>招标文件</a:t>
            </a:r>
            <a:r>
              <a:rPr lang="en-US" altLang="zh-CN" sz="2600" spc="180" dirty="0">
                <a:solidFill>
                  <a:srgbClr val="0070C0"/>
                </a:solidFill>
              </a:rPr>
              <a:t>(</a:t>
            </a:r>
            <a:r>
              <a:rPr lang="zh-CN" altLang="en-US" sz="2600" spc="180" dirty="0">
                <a:solidFill>
                  <a:srgbClr val="0070C0"/>
                </a:solidFill>
              </a:rPr>
              <a:t>含各类附件</a:t>
            </a:r>
            <a:r>
              <a:rPr lang="en-US" altLang="zh-CN" sz="2600" spc="180" dirty="0">
                <a:solidFill>
                  <a:srgbClr val="0070C0"/>
                </a:solidFill>
              </a:rPr>
              <a:t>)</a:t>
            </a:r>
            <a:endParaRPr lang="en-US" altLang="zh-CN" sz="2600" spc="18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8"/>
            </p:custDataLst>
          </p:nvPr>
        </p:nvSpPr>
        <p:spPr>
          <a:xfrm>
            <a:off x="10200280" y="2853344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0070C0"/>
                </a:solidFill>
              </a:rPr>
              <a:t>投标文件</a:t>
            </a:r>
            <a:endParaRPr lang="zh-CN" altLang="en-US" sz="2000" spc="180" dirty="0">
              <a:solidFill>
                <a:srgbClr val="0070C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9"/>
            </p:custDataLst>
          </p:nvPr>
        </p:nvSpPr>
        <p:spPr>
          <a:xfrm>
            <a:off x="6801639" y="401295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</a:rPr>
              <a:t>10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6615025" y="4729795"/>
            <a:ext cx="1557330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chemeClr val="tx1"/>
                </a:solidFill>
                <a:sym typeface="+mn-ea"/>
              </a:rPr>
              <a:t>设计合同</a:t>
            </a:r>
            <a:endParaRPr lang="zh-CN" altLang="en-US" sz="2000" spc="18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8529474" y="401168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11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10473844" y="400469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</a:rPr>
              <a:t>12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8337547" y="4724683"/>
            <a:ext cx="1557931" cy="7720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80" dirty="0">
                <a:solidFill>
                  <a:schemeClr val="tx1"/>
                </a:solidFill>
              </a:rPr>
              <a:t>勘察合同</a:t>
            </a:r>
            <a:endParaRPr lang="zh-CN" altLang="en-US" sz="2000" spc="180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24"/>
            </p:custDataLst>
          </p:nvPr>
        </p:nvSpPr>
        <p:spPr>
          <a:xfrm>
            <a:off x="10200005" y="4725035"/>
            <a:ext cx="1593215" cy="1007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ctr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pc="180" dirty="0">
                <a:solidFill>
                  <a:schemeClr val="tx1"/>
                </a:solidFill>
              </a:rPr>
              <a:t>过程控制</a:t>
            </a:r>
            <a:r>
              <a:rPr lang="en-US" altLang="zh-CN" spc="180" dirty="0">
                <a:solidFill>
                  <a:schemeClr val="tx1"/>
                </a:solidFill>
              </a:rPr>
              <a:t>/</a:t>
            </a:r>
            <a:r>
              <a:rPr lang="zh-CN" altLang="en-US" spc="180" dirty="0">
                <a:solidFill>
                  <a:schemeClr val="tx1"/>
                </a:solidFill>
              </a:rPr>
              <a:t>结算审核造价咨询合同</a:t>
            </a:r>
            <a:endParaRPr lang="zh-CN" altLang="en-US" spc="18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0"/>
            <a:ext cx="6793230" cy="72009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二、送审注意事项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624000" y="830810"/>
            <a:ext cx="4752000" cy="602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工程前期资料的要求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7" name="文本框 176"/>
          <p:cNvSpPr txBox="1"/>
          <p:nvPr>
            <p:custDataLst>
              <p:tags r:id="rId1"/>
            </p:custDataLst>
          </p:nvPr>
        </p:nvSpPr>
        <p:spPr>
          <a:xfrm>
            <a:off x="1178560" y="2861310"/>
            <a:ext cx="2087245" cy="2450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1900" spc="180" dirty="0">
                <a:solidFill>
                  <a:srgbClr val="0070C0"/>
                </a:solidFill>
                <a:sym typeface="+mn-ea"/>
              </a:rPr>
              <a:t>项目立项</a:t>
            </a:r>
            <a:r>
              <a:rPr lang="en-US" altLang="zh-CN" sz="1900" spc="180" dirty="0">
                <a:solidFill>
                  <a:srgbClr val="0070C0"/>
                </a:solidFill>
                <a:sym typeface="+mn-ea"/>
              </a:rPr>
              <a:t>/</a:t>
            </a:r>
            <a:r>
              <a:rPr lang="zh-CN" altLang="en-US" sz="1900" spc="180" dirty="0">
                <a:solidFill>
                  <a:srgbClr val="0070C0"/>
                </a:solidFill>
                <a:sym typeface="+mn-ea"/>
              </a:rPr>
              <a:t>备案资料</a:t>
            </a:r>
            <a:endParaRPr lang="zh-CN" altLang="en-US" sz="1900" spc="180" dirty="0">
              <a:solidFill>
                <a:srgbClr val="0070C0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1900" spc="180" dirty="0">
                <a:solidFill>
                  <a:schemeClr val="tx1"/>
                </a:solidFill>
              </a:rPr>
              <a:t>1.</a:t>
            </a:r>
            <a:r>
              <a:rPr lang="zh-CN" altLang="en-US" sz="1900" spc="180" dirty="0">
                <a:solidFill>
                  <a:schemeClr val="tx1"/>
                </a:solidFill>
              </a:rPr>
              <a:t>项目立项</a:t>
            </a:r>
            <a:r>
              <a:rPr lang="en-US" altLang="zh-CN" sz="1900" spc="180" dirty="0">
                <a:solidFill>
                  <a:schemeClr val="tx1"/>
                </a:solidFill>
              </a:rPr>
              <a:t>/</a:t>
            </a:r>
            <a:r>
              <a:rPr lang="zh-CN" altLang="en-US" sz="1900" spc="180" dirty="0">
                <a:solidFill>
                  <a:schemeClr val="tx1"/>
                </a:solidFill>
              </a:rPr>
              <a:t>备案审批文件</a:t>
            </a:r>
            <a:endParaRPr lang="zh-CN" altLang="en-US" sz="19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1900" spc="180" dirty="0">
                <a:solidFill>
                  <a:schemeClr val="tx1"/>
                </a:solidFill>
              </a:rPr>
              <a:t>2.</a:t>
            </a:r>
            <a:r>
              <a:rPr lang="zh-CN" altLang="en-US" sz="1900" spc="180" dirty="0">
                <a:solidFill>
                  <a:schemeClr val="tx1"/>
                </a:solidFill>
              </a:rPr>
              <a:t>项目</a:t>
            </a:r>
            <a:r>
              <a:rPr lang="zh-CN" altLang="en-US" sz="1900" spc="180" dirty="0">
                <a:solidFill>
                  <a:srgbClr val="C00000"/>
                </a:solidFill>
              </a:rPr>
              <a:t>立项申报</a:t>
            </a:r>
            <a:r>
              <a:rPr lang="zh-CN" altLang="en-US" sz="1900" spc="180" dirty="0">
                <a:solidFill>
                  <a:schemeClr val="tx1"/>
                </a:solidFill>
              </a:rPr>
              <a:t>文件</a:t>
            </a:r>
            <a:endParaRPr lang="zh-CN" altLang="en-US" sz="19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endParaRPr lang="zh-CN" altLang="en-US" sz="1300" spc="18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294659" y="1988572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  <a:gs pos="34000">
                      <a:schemeClr val="accent1"/>
                    </a:gs>
                  </a:gsLst>
                  <a:lin ang="5400000" scaled="1"/>
                </a:gradFill>
              </a:rPr>
              <a:t>05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895109" y="1987937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>
            <a:defPPr>
              <a:defRPr lang="zh-CN"/>
            </a:defPPr>
            <a:lvl1pPr algn="ctr">
              <a:defRPr sz="6000" b="1" spc="100">
                <a:gradFill>
                  <a:gsLst>
                    <a:gs pos="0">
                      <a:schemeClr val="accent4"/>
                    </a:gs>
                    <a:gs pos="67000">
                      <a:schemeClr val="accent4">
                        <a:alpha val="0"/>
                      </a:schemeClr>
                    </a:gs>
                    <a:gs pos="34000">
                      <a:schemeClr val="accent4"/>
                    </a:gs>
                  </a:gsLst>
                  <a:lin ang="5400000" scaled="1"/>
                </a:gradFill>
                <a:latin typeface="微软雅黑" panose="020B0503020204020204" charset="-122"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6"/>
                    </a:gs>
                    <a:gs pos="67000">
                      <a:schemeClr val="accent6">
                        <a:alpha val="0"/>
                      </a:schemeClr>
                    </a:gs>
                    <a:gs pos="34000">
                      <a:schemeClr val="accent6"/>
                    </a:gs>
                  </a:gsLst>
                  <a:lin ang="5400000" scaled="1"/>
                </a:gradFill>
              </a:rPr>
              <a:t>06</a:t>
            </a:r>
            <a:endParaRPr lang="en-US" altLang="zh-CN" dirty="0">
              <a:gradFill>
                <a:gsLst>
                  <a:gs pos="0">
                    <a:schemeClr val="accent4"/>
                  </a:gs>
                  <a:gs pos="67000">
                    <a:schemeClr val="accent4">
                      <a:alpha val="0"/>
                    </a:schemeClr>
                  </a:gs>
                  <a:gs pos="34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150360" y="2752090"/>
            <a:ext cx="2846070" cy="2972435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400" spc="180" dirty="0">
                <a:solidFill>
                  <a:srgbClr val="0070C0"/>
                </a:solidFill>
                <a:sym typeface="+mn-ea"/>
              </a:rPr>
              <a:t>招标文件</a:t>
            </a:r>
            <a:r>
              <a:rPr lang="en-US" altLang="zh-CN" sz="2400" spc="180" dirty="0">
                <a:solidFill>
                  <a:srgbClr val="0070C0"/>
                </a:solidFill>
                <a:sym typeface="+mn-ea"/>
              </a:rPr>
              <a:t>(</a:t>
            </a:r>
            <a:r>
              <a:rPr lang="zh-CN" altLang="en-US" sz="2400" spc="180" dirty="0">
                <a:solidFill>
                  <a:srgbClr val="0070C0"/>
                </a:solidFill>
                <a:sym typeface="+mn-ea"/>
              </a:rPr>
              <a:t>含各类附件</a:t>
            </a:r>
            <a:r>
              <a:rPr lang="en-US" altLang="zh-CN" sz="2400" spc="180" dirty="0">
                <a:solidFill>
                  <a:srgbClr val="0070C0"/>
                </a:solidFill>
                <a:sym typeface="+mn-ea"/>
              </a:rPr>
              <a:t>)</a:t>
            </a:r>
            <a:endParaRPr lang="en-US" altLang="zh-CN" sz="2400" spc="180" dirty="0">
              <a:solidFill>
                <a:srgbClr val="0070C0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400" spc="180" dirty="0">
                <a:solidFill>
                  <a:schemeClr val="tx1"/>
                </a:solidFill>
              </a:rPr>
              <a:t>1.</a:t>
            </a:r>
            <a:r>
              <a:rPr lang="zh-CN" altLang="en-US" sz="2400" spc="180" dirty="0">
                <a:solidFill>
                  <a:schemeClr val="tx1"/>
                </a:solidFill>
              </a:rPr>
              <a:t>招标文书</a:t>
            </a:r>
            <a:endParaRPr lang="zh-CN" altLang="en-US" sz="24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400" spc="180" dirty="0">
                <a:solidFill>
                  <a:schemeClr val="tx1"/>
                </a:solidFill>
              </a:rPr>
              <a:t>2.</a:t>
            </a:r>
            <a:r>
              <a:rPr lang="zh-CN" altLang="en-US" sz="2400" spc="180" dirty="0">
                <a:solidFill>
                  <a:schemeClr val="tx1"/>
                </a:solidFill>
              </a:rPr>
              <a:t>招标工程量清单编制报告及计价附件文件</a:t>
            </a:r>
            <a:endParaRPr lang="zh-CN" altLang="en-US" sz="24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400" spc="180" dirty="0">
                <a:solidFill>
                  <a:schemeClr val="tx1"/>
                </a:solidFill>
              </a:rPr>
              <a:t>3.</a:t>
            </a:r>
            <a:r>
              <a:rPr lang="zh-CN" altLang="en-US" sz="2400" spc="180" dirty="0">
                <a:solidFill>
                  <a:schemeClr val="tx1"/>
                </a:solidFill>
              </a:rPr>
              <a:t>招标控制价编制报告及计价附件文件</a:t>
            </a:r>
            <a:endParaRPr lang="zh-CN" altLang="en-US" sz="24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400" spc="180" dirty="0">
                <a:solidFill>
                  <a:schemeClr val="tx1"/>
                </a:solidFill>
              </a:rPr>
              <a:t>4.</a:t>
            </a:r>
            <a:r>
              <a:rPr lang="zh-CN" altLang="en-US" sz="2400" spc="180" dirty="0">
                <a:solidFill>
                  <a:srgbClr val="C00000"/>
                </a:solidFill>
              </a:rPr>
              <a:t>工程预算清单</a:t>
            </a:r>
            <a:endParaRPr lang="zh-CN" altLang="en-US" sz="2400" spc="180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679055" y="2781300"/>
            <a:ext cx="2673350" cy="2168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zh-CN" altLang="en-US" sz="2000" spc="180" dirty="0">
                <a:solidFill>
                  <a:srgbClr val="0070C0"/>
                </a:solidFill>
                <a:sym typeface="+mn-ea"/>
              </a:rPr>
              <a:t>投标文件</a:t>
            </a:r>
            <a:endParaRPr lang="zh-CN" altLang="en-US" sz="2000" spc="180" dirty="0">
              <a:solidFill>
                <a:srgbClr val="0070C0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000" spc="180" dirty="0">
                <a:solidFill>
                  <a:schemeClr val="tx1"/>
                </a:solidFill>
              </a:rPr>
              <a:t>1.</a:t>
            </a:r>
            <a:r>
              <a:rPr lang="zh-CN" altLang="en-US" sz="2000" spc="180" dirty="0">
                <a:solidFill>
                  <a:schemeClr val="tx1"/>
                </a:solidFill>
              </a:rPr>
              <a:t>中标单位投标文件</a:t>
            </a:r>
            <a:endParaRPr lang="zh-CN" altLang="en-US" sz="2000" spc="18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20000"/>
              </a:lnSpc>
              <a:spcAft>
                <a:spcPts val="800"/>
              </a:spcAft>
              <a:buSzPct val="100000"/>
            </a:pPr>
            <a:r>
              <a:rPr lang="en-US" altLang="zh-CN" sz="2000" spc="180" dirty="0">
                <a:solidFill>
                  <a:schemeClr val="tx1"/>
                </a:solidFill>
              </a:rPr>
              <a:t>2.</a:t>
            </a:r>
            <a:r>
              <a:rPr lang="zh-CN" altLang="en-US" sz="2000" spc="180" dirty="0">
                <a:solidFill>
                  <a:schemeClr val="tx1"/>
                </a:solidFill>
              </a:rPr>
              <a:t>中标单位投标计价文件附件</a:t>
            </a:r>
            <a:endParaRPr lang="zh-CN" altLang="en-US" sz="2000" spc="18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414717" y="1988970"/>
            <a:ext cx="1097741" cy="961738"/>
          </a:xfrm>
          <a:prstGeom prst="rect">
            <a:avLst/>
          </a:prstGeom>
          <a:noFill/>
        </p:spPr>
        <p:txBody>
          <a:bodyPr wrap="none" rtlCol="0" anchor="ctr">
            <a:normAutofit fontScale="95000"/>
          </a:bodyPr>
          <a:lstStyle/>
          <a:p>
            <a:pPr algn="ctr"/>
            <a:r>
              <a:rPr lang="en-US" altLang="zh-CN" sz="6000" b="1" spc="100" dirty="0">
                <a:gradFill>
                  <a:gsLst>
                    <a:gs pos="0">
                      <a:schemeClr val="accent5"/>
                    </a:gs>
                    <a:gs pos="67000">
                      <a:schemeClr val="accent5">
                        <a:alpha val="0"/>
                      </a:schemeClr>
                    </a:gs>
                    <a:gs pos="34000">
                      <a:schemeClr val="accent5"/>
                    </a:gs>
                  </a:gsLst>
                  <a:lin ang="5400000" scaled="1"/>
                </a:gradFill>
                <a:latin typeface="微软雅黑" panose="020B0503020204020204" charset="-122"/>
              </a:rPr>
              <a:t>01</a:t>
            </a:r>
            <a:endParaRPr lang="en-US" altLang="zh-CN" sz="6000" b="1" spc="100" dirty="0">
              <a:gradFill>
                <a:gsLst>
                  <a:gs pos="0">
                    <a:schemeClr val="accent5"/>
                  </a:gs>
                  <a:gs pos="67000">
                    <a:schemeClr val="accent5">
                      <a:alpha val="0"/>
                    </a:schemeClr>
                  </a:gs>
                  <a:gs pos="34000">
                    <a:schemeClr val="accent5"/>
                  </a:gs>
                </a:gsLst>
                <a:lin ang="5400000" scaled="1"/>
              </a:gra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5_3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5_3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1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1_1"/>
  <p:tag name="KSO_WM_UNIT_TEXT_FILL_FORE_SCHEMECOLOR_INDEX_1_BRIGHTNESS" val="0"/>
  <p:tag name="KSO_WM_UNIT_TEXT_FILL_FORE_SCHEMECOLOR_INDEX_1" val="9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9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9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2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2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3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3_1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5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5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5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5_1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5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5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6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6_1"/>
  <p:tag name="KSO_WM_UNIT_TEXT_FILL_FORE_SCHEMECOLOR_INDEX_1_BRIGHTNESS" val="0"/>
  <p:tag name="KSO_WM_UNIT_TEXT_FILL_FORE_SCHEMECOLOR_INDEX_1" val="10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10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10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7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80_5*l_h_f*1_1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8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80_5*l_h_f*1_2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09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80_5*l_h_f*1_3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110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1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2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4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7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8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120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3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4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5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80_5*l_h_f*1_1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8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29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329.38818897637793,&quot;left&quot;:29.818110236220473,&quot;top&quot;:121.96181102362205,&quot;width&quot;:898.7818897637795}"/>
</p:tagLst>
</file>

<file path=ppt/tags/tag13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1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1_1"/>
  <p:tag name="KSO_WM_UNIT_TEXT_FILL_FORE_SCHEMECOLOR_INDEX_1_BRIGHTNESS" val="0"/>
  <p:tag name="KSO_WM_UNIT_TEXT_FILL_FORE_SCHEMECOLOR_INDEX_1" val="9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9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9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1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1_1"/>
  <p:tag name="KSO_WM_UNIT_TEXT_FILL_FORE_SCHEMECOLOR_INDEX_1_BRIGHTNESS" val="0"/>
  <p:tag name="KSO_WM_UNIT_TEXT_FILL_FORE_SCHEMECOLOR_INDEX_1" val="9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9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9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2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2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3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3_1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5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5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5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5_1"/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5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5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6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6_1"/>
  <p:tag name="KSO_WM_UNIT_TEXT_FILL_FORE_SCHEMECOLOR_INDEX_1_BRIGHTNESS" val="0"/>
  <p:tag name="KSO_WM_UNIT_TEXT_FILL_FORE_SCHEMECOLOR_INDEX_1" val="10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10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10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7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28780_5*l_h_f*1_1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8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28780_5*l_h_f*1_2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39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8780_5*l_h_f*1_3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4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40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41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42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25.368110236220467,&quot;top&quot;:121.96181102362205,&quot;width&quot;:562.2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4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7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8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50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28780_5*l_h_f*1_4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8780_5*l_h_i*1_4_1"/>
  <p:tag name="KSO_WM_TEMPLATE_CATEGORY" val="diagram"/>
  <p:tag name="KSO_WM_TEMPLATE_INDEX" val="20228780"/>
  <p:tag name="KSO_WM_UNIT_LAYERLEVEL" val="1_1_1"/>
  <p:tag name="KSO_WM_TAG_VERSION" val="1.0"/>
  <p:tag name="KSO_WM_UNIT_SUBTYPE" val="d"/>
  <p:tag name="KSO_WM_UNIT_TYPE" val="l_h_i"/>
  <p:tag name="KSO_WM_UNIT_INDEX" val="1_4_1"/>
  <p:tag name="KSO_WM_UNIT_TEXT_FILL_FORE_SCHEMECOLOR_INDEX_1_BRIGHTNESS" val="0"/>
  <p:tag name="KSO_WM_UNIT_TEXT_FILL_FORE_SCHEMECOLOR_INDEX_1" val="8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8"/>
  <p:tag name="KSO_WM_UNIT_TEXT_FILL_FORE_SCHEMECOLOR_INDEX_2_POS" val="0.34"/>
  <p:tag name="KSO_WM_UNIT_TEXT_FILL_FORE_SCHEMECOLOR_INDEX_2_TRANS" val="0"/>
  <p:tag name="KSO_WM_UNIT_TEXT_FILL_FORE_SCHEMECOLOR_INDEX_3_BRIGHTNESS" val="0"/>
  <p:tag name="KSO_WM_UNIT_TEXT_FILL_FORE_SCHEMECOLOR_INDEX_3" val="8"/>
  <p:tag name="KSO_WM_UNIT_TEXT_FILL_FORE_SCHEMECOLOR_INDEX_3_POS" val="0.67"/>
  <p:tag name="KSO_WM_UNIT_TEXT_FILL_FORE_SCHEMECOLOR_INDEX_3_TRANS" val="1"/>
  <p:tag name="KSO_WM_UNIT_TEXT_FILL_GRADIENT_TYPE" val="0"/>
  <p:tag name="KSO_WM_UNIT_TEXT_FILL_GRADIENT_ANGLE" val="90"/>
  <p:tag name="KSO_WM_UNIT_TEXT_FILL_GRADIENT_DIRECTION" val="1"/>
  <p:tag name="KSO_WM_UNIT_TEXT_FILL_TYPE" val="3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3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4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228780_5*l_h_f*1_6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15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5584_2*l_h_f*1_1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56.xml><?xml version="1.0" encoding="utf-8"?>
<p:tagLst xmlns:p="http://schemas.openxmlformats.org/presentationml/2006/main">
  <p:tag name="KSO_WM_DIAGRAM_VIRTUALLY_FRAME" val="{&quot;height&quot;:469.66519685039384,&quot;left&quot;:85.30480314960627,&quot;top&quot;:121.7924409448819,&quot;width&quot;:1271.2084251968504}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5584_2*l_h_i*1_1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5584_2*l_h_i*1_1_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5584_2*l_h_i*1_1_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05584_2*l_h_i*1_1_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1.xml><?xml version="1.0" encoding="utf-8"?>
<p:tagLst xmlns:p="http://schemas.openxmlformats.org/presentationml/2006/main">
  <p:tag name="PA" val="v5.2.7"/>
  <p:tag name="PAMAINTYPE" val="4"/>
  <p:tag name="PATYPE" val="155"/>
  <p:tag name="PASUBTYPE" val="278"/>
  <p:tag name="RESOURCELIBID_SHAPE" val="33178"/>
  <p:tag name="RESOURCELIB_SHAPETYP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05584_2*l_h_i*1_1_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1"/>
  <p:tag name="KSO_WM_UNIT_TEXT_FILL_TYPE" val="1"/>
  <p:tag name="KSO_WM_DIAGRAM_VIRTUALLY_FRAME" val="{&quot;height&quot;:469.66519685039384,&quot;left&quot;:85.30480314960627,&quot;top&quot;:121.7924409448819,&quot;width&quot;:1271.2084251968504}"/>
</p:tagLst>
</file>

<file path=ppt/tags/tag16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205584_2*l_h_i*1_1_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205584_2*l_h_i*1_1_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205584_2*l_h_i*1_1_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9"/>
  <p:tag name="KSO_WM_UNIT_ID" val="diagram20205584_2*l_h_i*1_1_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0"/>
  <p:tag name="KSO_WM_UNIT_ID" val="diagram20205584_2*l_h_i*1_1_1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1"/>
  <p:tag name="KSO_WM_UNIT_ID" val="diagram20205584_2*l_h_i*1_1_1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2"/>
  <p:tag name="KSO_WM_UNIT_ID" val="diagram20205584_2*l_h_i*1_1_1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6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3"/>
  <p:tag name="KSO_WM_UNIT_ID" val="diagram20205584_2*l_h_i*1_1_1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7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4"/>
  <p:tag name="KSO_WM_UNIT_ID" val="diagram20205584_2*l_h_i*1_1_1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5"/>
  <p:tag name="KSO_WM_UNIT_ID" val="diagram20205584_2*l_h_i*1_1_1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6"/>
  <p:tag name="KSO_WM_UNIT_ID" val="diagram20205584_2*l_h_i*1_1_1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7"/>
  <p:tag name="KSO_WM_UNIT_ID" val="diagram20205584_2*l_h_i*1_1_1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8"/>
  <p:tag name="KSO_WM_UNIT_ID" val="diagram20205584_2*l_h_i*1_1_1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9"/>
  <p:tag name="KSO_WM_UNIT_ID" val="diagram20205584_2*l_h_i*1_1_1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0"/>
  <p:tag name="KSO_WM_UNIT_ID" val="diagram20205584_2*l_h_i*1_1_2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1"/>
  <p:tag name="KSO_WM_UNIT_ID" val="diagram20205584_2*l_h_i*1_1_2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2"/>
  <p:tag name="KSO_WM_UNIT_ID" val="diagram20205584_2*l_h_i*1_1_2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7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5584_2*l_h_f*1_2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80.xml><?xml version="1.0" encoding="utf-8"?>
<p:tagLst xmlns:p="http://schemas.openxmlformats.org/presentationml/2006/main">
  <p:tag name="KSO_WM_DIAGRAM_VIRTUALLY_FRAME" val="{&quot;height&quot;:469.66519685039384,&quot;left&quot;:85.30480314960627,&quot;top&quot;:121.7924409448819,&quot;width&quot;:1271.2084251968504}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5584_2*l_h_i*1_2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5584_2*l_h_i*1_2_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LINE_FORE_SCHEMECOLOR_INDEX_BRIGHTNESS" val="0.4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5584_2*l_h_i*1_2_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5584_2*l_h_i*1_2_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5.xml><?xml version="1.0" encoding="utf-8"?>
<p:tagLst xmlns:p="http://schemas.openxmlformats.org/presentationml/2006/main">
  <p:tag name="PA" val="v5.2.7"/>
  <p:tag name="PAMAINTYPE" val="4"/>
  <p:tag name="PATYPE" val="163"/>
  <p:tag name="PASUBTYPE" val="166"/>
  <p:tag name="RESOURCELIBID_SHAPE" val="424705"/>
  <p:tag name="RESOURCELIB_SHAPETYP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05584_2*l_h_i*1_2_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  <p:tag name="KSO_WM_UNIT_TEXT_FILL_FORE_SCHEMECOLOR_INDEX" val="1"/>
  <p:tag name="KSO_WM_UNIT_TEXT_FILL_TYPE" val="1"/>
  <p:tag name="KSO_WM_DIAGRAM_VIRTUALLY_FRAME" val="{&quot;height&quot;:469.66519685039384,&quot;left&quot;:85.30480314960627,&quot;top&quot;:121.7924409448819,&quot;width&quot;:1271.2084251968504}"/>
</p:tagLst>
</file>

<file path=ppt/tags/tag18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205584_2*l_h_i*1_2_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205584_2*l_h_i*1_2_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205584_2*l_h_i*1_2_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8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205584_2*l_h_i*1_2_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19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0"/>
  <p:tag name="KSO_WM_UNIT_ID" val="diagram20205584_2*l_h_i*1_2_1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1"/>
  <p:tag name="KSO_WM_UNIT_ID" val="diagram20205584_2*l_h_i*1_2_1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2"/>
  <p:tag name="KSO_WM_UNIT_ID" val="diagram20205584_2*l_h_i*1_2_1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3.xml><?xml version="1.0" encoding="utf-8"?>
<p:tagLst xmlns:p="http://schemas.openxmlformats.org/presentationml/2006/main">
  <p:tag name="KSO_WM_DIAGRAM_VIRTUALLY_FRAME" val="{&quot;height&quot;:469.66519685039384,&quot;left&quot;:85.30480314960627,&quot;top&quot;:121.7924409448819,&quot;width&quot;:1271.2084251968504}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5584_2*l_h_i*1_3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5584_2*l_h_i*1_3_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05584_2*l_h_i*1_3_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05584_2*l_h_i*1_3_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.6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198.xml><?xml version="1.0" encoding="utf-8"?>
<p:tagLst xmlns:p="http://schemas.openxmlformats.org/presentationml/2006/main">
  <p:tag name="PA" val="v5.2.7"/>
  <p:tag name="PAMAINTYPE" val="4"/>
  <p:tag name="PATYPE" val="163"/>
  <p:tag name="PASUBTYPE" val="166"/>
  <p:tag name="RESOURCELIBID_SHAPE" val="412148"/>
  <p:tag name="RESOURCELIB_SHAPETYP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05584_2*l_h_i*1_3_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USESOURCEFORMAT_APPLY" val="1"/>
  <p:tag name="KSO_WM_UNIT_FILL_FORE_SCHEMECOLOR_INDEX" val="7"/>
  <p:tag name="KSO_WM_UNIT_FILL_TYPE" val="1"/>
  <p:tag name="KSO_WM_UNIT_TEXT_FILL_FORE_SCHEMECOLOR_INDEX" val="1"/>
  <p:tag name="KSO_WM_UNIT_TEXT_FILL_TYPE" val="1"/>
  <p:tag name="KSO_WM_DIAGRAM_VIRTUALLY_FRAME" val="{&quot;height&quot;:469.66519685039384,&quot;left&quot;:85.30480314960627,&quot;top&quot;:121.7924409448819,&quot;width&quot;:1271.2084251968504}"/>
</p:tagLst>
</file>

<file path=ppt/tags/tag19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205584_2*l_h_i*1_3_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20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0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205584_2*l_h_i*1_3_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205584_2*l_h_i*1_3_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9"/>
  <p:tag name="KSO_WM_UNIT_ID" val="diagram20205584_2*l_h_i*1_3_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0"/>
  <p:tag name="KSO_WM_UNIT_ID" val="diagram20205584_2*l_h_i*1_3_1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1"/>
  <p:tag name="KSO_WM_UNIT_ID" val="diagram20205584_2*l_h_i*1_3_1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2"/>
  <p:tag name="KSO_WM_UNIT_ID" val="diagram20205584_2*l_h_i*1_3_1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3"/>
  <p:tag name="KSO_WM_UNIT_ID" val="diagram20205584_2*l_h_i*1_3_1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4"/>
  <p:tag name="KSO_WM_UNIT_ID" val="diagram20205584_2*l_h_i*1_3_1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5"/>
  <p:tag name="KSO_WM_UNIT_ID" val="diagram20205584_2*l_h_i*1_3_1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0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6"/>
  <p:tag name="KSO_WM_UNIT_ID" val="diagram20205584_2*l_h_i*1_3_1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1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7"/>
  <p:tag name="KSO_WM_UNIT_ID" val="diagram20205584_2*l_h_i*1_3_1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8"/>
  <p:tag name="KSO_WM_UNIT_ID" val="diagram20205584_2*l_h_i*1_3_1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9"/>
  <p:tag name="KSO_WM_UNIT_ID" val="diagram20205584_2*l_h_i*1_3_1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0"/>
  <p:tag name="KSO_WM_UNIT_ID" val="diagram20205584_2*l_h_i*1_3_2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1"/>
  <p:tag name="KSO_WM_UNIT_ID" val="diagram20205584_2*l_h_i*1_3_2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2"/>
  <p:tag name="KSO_WM_UNIT_ID" val="diagram20205584_2*l_h_i*1_3_2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3"/>
  <p:tag name="KSO_WM_UNIT_ID" val="diagram20205584_2*l_h_i*1_3_2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4"/>
  <p:tag name="KSO_WM_UNIT_ID" val="diagram20205584_2*l_h_i*1_3_2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5"/>
  <p:tag name="KSO_WM_UNIT_ID" val="diagram20205584_2*l_h_i*1_3_2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1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6"/>
  <p:tag name="KSO_WM_UNIT_ID" val="diagram20205584_2*l_h_i*1_3_2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2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7"/>
  <p:tag name="KSO_WM_UNIT_ID" val="diagram20205584_2*l_h_i*1_3_2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8"/>
  <p:tag name="KSO_WM_UNIT_ID" val="diagram20205584_2*l_h_i*1_3_2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9"/>
  <p:tag name="KSO_WM_UNIT_ID" val="diagram20205584_2*l_h_i*1_3_2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0"/>
  <p:tag name="KSO_WM_UNIT_ID" val="diagram20205584_2*l_h_i*1_3_3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1"/>
  <p:tag name="KSO_WM_UNIT_ID" val="diagram20205584_2*l_h_i*1_3_3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2"/>
  <p:tag name="KSO_WM_UNIT_ID" val="diagram20205584_2*l_h_i*1_3_3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3"/>
  <p:tag name="KSO_WM_UNIT_ID" val="diagram20205584_2*l_h_i*1_3_3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4"/>
  <p:tag name="KSO_WM_UNIT_ID" val="diagram20205584_2*l_h_i*1_3_3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5"/>
  <p:tag name="KSO_WM_UNIT_ID" val="diagram20205584_2*l_h_i*1_3_3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2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6"/>
  <p:tag name="KSO_WM_UNIT_ID" val="diagram20205584_2*l_h_i*1_3_3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3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7"/>
  <p:tag name="KSO_WM_UNIT_ID" val="diagram20205584_2*l_h_i*1_3_3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8"/>
  <p:tag name="KSO_WM_UNIT_ID" val="diagram20205584_2*l_h_i*1_3_3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9"/>
  <p:tag name="KSO_WM_UNIT_ID" val="diagram20205584_2*l_h_i*1_3_3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0"/>
  <p:tag name="KSO_WM_UNIT_ID" val="diagram20205584_2*l_h_i*1_3_4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1"/>
  <p:tag name="KSO_WM_UNIT_ID" val="diagram20205584_2*l_h_i*1_3_4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2"/>
  <p:tag name="KSO_WM_UNIT_ID" val="diagram20205584_2*l_h_i*1_3_4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3"/>
  <p:tag name="KSO_WM_UNIT_ID" val="diagram20205584_2*l_h_i*1_3_4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4"/>
  <p:tag name="KSO_WM_UNIT_ID" val="diagram20205584_2*l_h_i*1_3_4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5"/>
  <p:tag name="KSO_WM_UNIT_ID" val="diagram20205584_2*l_h_i*1_3_4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3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6"/>
  <p:tag name="KSO_WM_UNIT_ID" val="diagram20205584_2*l_h_i*1_3_4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4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7"/>
  <p:tag name="KSO_WM_UNIT_ID" val="diagram20205584_2*l_h_i*1_3_4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8"/>
  <p:tag name="KSO_WM_UNIT_ID" val="diagram20205584_2*l_h_i*1_3_4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9"/>
  <p:tag name="KSO_WM_UNIT_ID" val="diagram20205584_2*l_h_i*1_3_4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0"/>
  <p:tag name="KSO_WM_UNIT_ID" val="diagram20205584_2*l_h_i*1_3_5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1"/>
  <p:tag name="KSO_WM_UNIT_ID" val="diagram20205584_2*l_h_i*1_3_5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2"/>
  <p:tag name="KSO_WM_UNIT_ID" val="diagram20205584_2*l_h_i*1_3_5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6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3"/>
  <p:tag name="KSO_WM_UNIT_ID" val="diagram20205584_2*l_h_i*1_3_53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7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4"/>
  <p:tag name="KSO_WM_UNIT_ID" val="diagram20205584_2*l_h_i*1_3_54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8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5"/>
  <p:tag name="KSO_WM_UNIT_ID" val="diagram20205584_2*l_h_i*1_3_55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49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6"/>
  <p:tag name="KSO_WM_UNIT_ID" val="diagram20205584_2*l_h_i*1_3_56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50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7"/>
  <p:tag name="KSO_WM_UNIT_ID" val="diagram20205584_2*l_h_i*1_3_57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1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8"/>
  <p:tag name="KSO_WM_UNIT_ID" val="diagram20205584_2*l_h_i*1_3_58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2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9"/>
  <p:tag name="KSO_WM_UNIT_ID" val="diagram20205584_2*l_h_i*1_3_59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3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0"/>
  <p:tag name="KSO_WM_UNIT_ID" val="diagram20205584_2*l_h_i*1_3_60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4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1"/>
  <p:tag name="KSO_WM_UNIT_ID" val="diagram20205584_2*l_h_i*1_3_6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5.xml><?xml version="1.0" encoding="utf-8"?>
<p:tagLst xmlns:p="http://schemas.openxmlformats.org/presentationml/2006/main">
  <p:tag name="PA" val="v5.2.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2"/>
  <p:tag name="KSO_WM_UNIT_ID" val="diagram20205584_2*l_h_i*1_3_62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5584_2*l_h_f*1_2_1"/>
  <p:tag name="KSO_WM_TEMPLATE_CATEGORY" val="diagram"/>
  <p:tag name="KSO_WM_TEMPLATE_INDEX" val="20205584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VIRTUALLY_FRAME" val="{&quot;height&quot;:469.66519685039384,&quot;left&quot;:85.30480314960627,&quot;top&quot;:121.7924409448819,&quot;width&quot;:1271.2084251968504}"/>
</p:tagLst>
</file>

<file path=ppt/tags/tag257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2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8_2*l_h_f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1_2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2"/>
  <p:tag name="KSO_WM_UNIT_FILL_FORE_SCHEMECOLOR_INDEX" val="5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5,&quot;colorType&quot;:1,&quot;foreColorIndex&quot;:5,&quot;pos&quot;:1,&quot;transparency&quot;:0},{&quot;brightness&quot;:0.20000000298023224,&quot;colorType&quot;:1,&quot;foreColorIndex&quot;:5,&quot;pos&quot;:0.2300000041723251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1"/>
  <p:tag name="KSO_WM_UNIT_FILL_FORE_SCHEMECOLOR_INDEX" val="5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20000000298023224,&quot;colorType&quot;:1,&quot;foreColorIndex&quot;:5,&quot;pos&quot;:0.699999988079071,&quot;transparency&quot;:0},{&quot;brightness&quot;:0.800000011920929,&quot;colorType&quot;:1,&quot;foreColorIndex&quot;:5,&quot;pos&quot;:0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8_2*l_h_x*1_2_3"/>
  <p:tag name="KSO_WM_TEMPLATE_CATEGORY" val="diagram"/>
  <p:tag name="KSO_WM_TEMPLATE_INDEX" val="2023092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x"/>
  <p:tag name="KSO_WM_UNIT_INDEX" val="1_2_3"/>
  <p:tag name="KSO_WM_UNIT_VALUE" val="120*124"/>
  <p:tag name="KSO_WM_UNIT_FILL_FORE_SCHEMECOLOR_INDEX" val="6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,&quot;colorType&quot;:1,&quot;foreColorIndex&quot;:6,&quot;pos&quot;:0,&quot;transparency&quot;:0},{&quot;brightness&quot;:0.4000000059604645,&quot;colorType&quot;:1,&quot;foreColorIndex&quot;:6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2_2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2"/>
  <p:tag name="KSO_WM_UNIT_FILL_FORE_SCHEMECOLOR_INDEX" val="6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5,&quot;colorType&quot;:1,&quot;foreColorIndex&quot;:6,&quot;pos&quot;:1,&quot;transparency&quot;:0},{&quot;brightness&quot;:0.20000000298023224,&quot;colorType&quot;:1,&quot;foreColorIndex&quot;:6,&quot;pos&quot;:0.2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2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2_1"/>
  <p:tag name="KSO_WM_UNIT_FILL_FORE_SCHEMECOLOR_INDEX" val="6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20000000298023224,&quot;colorType&quot;:1,&quot;foreColorIndex&quot;:6,&quot;pos&quot;:0.699999988079071,&quot;transparency&quot;:0},{&quot;brightness&quot;:0.800000011920929,&quot;colorType&quot;:1,&quot;foreColorIndex&quot;:5,&quot;pos&quot;:0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0928_2*l_h_x*1_3_3"/>
  <p:tag name="KSO_WM_TEMPLATE_CATEGORY" val="diagram"/>
  <p:tag name="KSO_WM_TEMPLATE_INDEX" val="20230928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GROUP_CODE" val="l1-1"/>
  <p:tag name="KSO_WM_UNIT_TYPE" val="l_h_x"/>
  <p:tag name="KSO_WM_UNIT_INDEX" val="1_3_3"/>
  <p:tag name="KSO_WM_UNIT_VALUE" val="113*113"/>
  <p:tag name="KSO_WM_UNIT_FILL_FORE_SCHEMECOLOR_INDEX" val="7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,&quot;colorType&quot;:1,&quot;foreColorIndex&quot;:7,&quot;pos&quot;:0,&quot;transparency&quot;:0},{&quot;brightness&quot;:0.4000000059604645,&quot;colorType&quot;:1,&quot;foreColorIndex&quot;:7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3_2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2"/>
  <p:tag name="KSO_WM_UNIT_FILL_FORE_SCHEMECOLOR_INDEX" val="7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5,&quot;colorType&quot;:1,&quot;foreColorIndex&quot;:7,&quot;pos&quot;:1,&quot;transparency&quot;:0},{&quot;brightness&quot;:0.20000000298023224,&quot;colorType&quot;:1,&quot;foreColorIndex&quot;:7,&quot;pos&quot;:0.2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3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3_1"/>
  <p:tag name="KSO_WM_UNIT_FILL_FORE_SCHEMECOLOR_INDEX" val="7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20000000298023224,&quot;colorType&quot;:1,&quot;foreColorIndex&quot;:7,&quot;pos&quot;:0.699999988079071,&quot;transparency&quot;:0},{&quot;brightness&quot;:0.800000011920929,&quot;colorType&quot;:1,&quot;foreColorIndex&quot;:5,&quot;pos&quot;:0,&quot;transparency&quot;:0},{&quot;brightness&quot;:0,&quot;colorType&quot;:1,&quot;foreColorIndex&quot;:7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8_2*l_h_f*1_2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8_2*l_h_f*1_3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69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115*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0928_2*l_h_x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7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8_2*l_h_f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PRESET_TEXT" val="单击此处输入你的智能图形项正文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1_2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2"/>
  <p:tag name="KSO_WM_UNIT_FILL_FORE_SCHEMECOLOR_INDEX" val="5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5,&quot;colorType&quot;:1,&quot;foreColorIndex&quot;:5,&quot;pos&quot;:1,&quot;transparency&quot;:0},{&quot;brightness&quot;:0.20000000298023224,&quot;colorType&quot;:1,&quot;foreColorIndex&quot;:5,&quot;pos&quot;:0.23000000417232513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0928_2*l_h_i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DIAGRAM_GROUP_CODE" val="l1-1"/>
  <p:tag name="KSO_WM_UNIT_TYPE" val="l_h_i"/>
  <p:tag name="KSO_WM_UNIT_INDEX" val="1_1_1"/>
  <p:tag name="KSO_WM_UNIT_FILL_FORE_SCHEMECOLOR_INDEX" val="5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gradient&quot;:[{&quot;brightness&quot;:0.20000000298023224,&quot;colorType&quot;:1,&quot;foreColorIndex&quot;:5,&quot;pos&quot;:0.699999988079071,&quot;transparency&quot;:0},{&quot;brightness&quot;:0.800000011920929,&quot;colorType&quot;:1,&quot;foreColorIndex&quot;:5,&quot;pos&quot;:0,&quot;transparency&quot;:0},{&quot;brightness&quot;:0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3.xml><?xml version="1.0" encoding="utf-8"?>
<p:tagLst xmlns:p="http://schemas.openxmlformats.org/presentationml/2006/main">
  <p:tag name="KSO_WM_DIAGRAM_VERSION" val="3"/>
  <p:tag name="KSO_WM_DIAGRAM_COLOR_TRICK" val="4"/>
  <p:tag name="KSO_WM_DIAGRAM_COLOR_TEXT_CAN_REMOVE" val="n"/>
  <p:tag name="KSO_WM_UNIT_VALUE" val="115*9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0928_2*l_h_x*1_1_1"/>
  <p:tag name="KSO_WM_TEMPLATE_CATEGORY" val="diagram"/>
  <p:tag name="KSO_WM_TEMPLATE_INDEX" val="20230928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12.4249969482422,&quot;left&quot;:34.37346456692914,&quot;top&quot;:131.07500305175782,&quot;width&quot;:877.336377952755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274.xml><?xml version="1.0" encoding="utf-8"?>
<p:tagLst xmlns:p="http://schemas.openxmlformats.org/presentationml/2006/main">
  <p:tag name="KSO_WM_UNIT_SUBTYPE" val="a"/>
  <p:tag name="KSO_WM_UNIT_PRESET_TEXT" val="请言简意赅的阐述您的观点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28780_5*l_h_f*1_5_1"/>
  <p:tag name="KSO_WM_TEMPLATE_CATEGORY" val="diagram"/>
  <p:tag name="KSO_WM_TEMPLATE_INDEX" val="20228780"/>
  <p:tag name="KSO_WM_UNIT_LAYERLEVEL" val="1_1_1"/>
  <p:tag name="KSO_WM_TAG_VERSION" val="1.0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VIRTUALLY_FRAME" val="{&quot;height&quot;:273.40440944881885,&quot;left&quot;:47.968110236220475,&quot;top&quot;:121.96181102362205,&quot;width&quot;:539.6}"/>
</p:tagLst>
</file>

<file path=ppt/tags/tag275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76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77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78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79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80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1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2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3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4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5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6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7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8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89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9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290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91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92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93.xml><?xml version="1.0" encoding="utf-8"?>
<p:tagLst xmlns:p="http://schemas.openxmlformats.org/presentationml/2006/main">
  <p:tag name="KSO_WM_DIAGRAM_VIRTUALLY_FRAME" val="{&quot;height&quot;:392.35,&quot;left&quot;:26.5,&quot;top&quot;:121.55,&quot;width&quot;:899.7}"/>
</p:tagLst>
</file>

<file path=ppt/tags/tag294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295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296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297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298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299.xml><?xml version="1.0" encoding="utf-8"?>
<p:tagLst xmlns:p="http://schemas.openxmlformats.org/presentationml/2006/main">
  <p:tag name="KSO_WM_DIAGRAM_VIRTUALLY_FRAME" val="{&quot;height&quot;:370.15,&quot;left&quot;:32.15,&quot;top&quot;:122.6,&quot;width&quot;:899.7}"/>
</p:tagLst>
</file>

<file path=ppt/tags/tag3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30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00.xml><?xml version="1.0" encoding="utf-8"?>
<p:tagLst xmlns:p="http://schemas.openxmlformats.org/presentationml/2006/main">
  <p:tag name="KSO_WPP_MARK_KEY" val="6448b8c6-fff2-4cf3-8b9a-b6a0e7d8cb9f"/>
  <p:tag name="COMMONDATA" val="eyJoZGlkIjoiNDYwNmE5NmViMjNhNmRiYmFhOGIxYTNjZjg1ZGI1MjgifQ=="/>
  <p:tag name="RESOURCE_RECORD_KEY" val="{&quot;10&quot;:[20103560,20103555,20103576,20103557,20103566]}"/>
</p:tagLst>
</file>

<file path=ppt/tags/tag31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2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3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4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5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6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7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8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39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40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1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2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3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4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5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6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7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8.xml><?xml version="1.0" encoding="utf-8"?>
<p:tagLst xmlns:p="http://schemas.openxmlformats.org/presentationml/2006/main">
  <p:tag name="KSO_WM_DIAGRAM_VIRTUALLY_FRAME" val="{&quot;height&quot;:423.4,&quot;left&quot;:31.9,&quot;top&quot;:122.65,&quot;width&quot;:1024.0350393700787}"/>
</p:tagLst>
</file>

<file path=ppt/tags/tag49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50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1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2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3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4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5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6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7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8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59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60.xml><?xml version="1.0" encoding="utf-8"?>
<p:tagLst xmlns:p="http://schemas.openxmlformats.org/presentationml/2006/main">
  <p:tag name="KSO_WM_DIAGRAM_VIRTUALLY_FRAME" val="{&quot;height&quot;:473.99110236220474,&quot;left&quot;:17.2,&quot;top&quot;:71.61905511811024,&quot;width&quot;:1038.7350393700788}"/>
</p:tagLst>
</file>

<file path=ppt/tags/tag61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2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3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4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5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6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7.xml><?xml version="1.0" encoding="utf-8"?>
<p:tagLst xmlns:p="http://schemas.openxmlformats.org/presentationml/2006/main">
  <p:tag name="KSO_WM_DIAGRAM_VIRTUALLY_FRAME" val="{&quot;height&quot;:473.99110236220474,&quot;left&quot;:17.2,&quot;top&quot;:71.61905511811024,&quot;width&quot;:1038.7350393700788}"/>
</p:tagLst>
</file>

<file path=ppt/tags/tag68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69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70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1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2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3.xml><?xml version="1.0" encoding="utf-8"?>
<p:tagLst xmlns:p="http://schemas.openxmlformats.org/presentationml/2006/main">
  <p:tag name="KSO_WM_DIAGRAM_VIRTUALLY_FRAME" val="{&quot;height&quot;:473.99110236220474,&quot;left&quot;:17.2,&quot;top&quot;:71.61905511811024,&quot;width&quot;:1038.7350393700788}"/>
</p:tagLst>
</file>

<file path=ppt/tags/tag74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5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6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7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8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79.xml><?xml version="1.0" encoding="utf-8"?>
<p:tagLst xmlns:p="http://schemas.openxmlformats.org/presentationml/2006/main">
  <p:tag name="KSO_WM_DIAGRAM_VIRTUALLY_FRAME" val="{&quot;height&quot;:473.99110236220474,&quot;left&quot;:17.2,&quot;top&quot;:71.61905511811024,&quot;width&quot;:1038.7350393700788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22.6418897637795,&quot;left&quot;:279.25299212598424,&quot;top&quot;:141.2588976377953,&quot;width&quot;:617.1311811023622}"/>
</p:tagLst>
</file>

<file path=ppt/tags/tag80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1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2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3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4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5.xml><?xml version="1.0" encoding="utf-8"?>
<p:tagLst xmlns:p="http://schemas.openxmlformats.org/presentationml/2006/main">
  <p:tag name="KSO_WM_DIAGRAM_VIRTUALLY_FRAME" val="{&quot;height&quot;:473.99110236220474,&quot;left&quot;:17.2,&quot;top&quot;:71.61905511811024,&quot;width&quot;:1038.7350393700788}"/>
</p:tagLst>
</file>

<file path=ppt/tags/tag86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7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8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89.xml><?xml version="1.0" encoding="utf-8"?>
<p:tagLst xmlns:p="http://schemas.openxmlformats.org/presentationml/2006/main">
  <p:tag name="KSO_WM_DIAGRAM_VIRTUALLY_FRAME" val="{&quot;height&quot;:479.6911023622048,&quot;left&quot;:17.2,&quot;top&quot;:65.91905511811024,&quot;width&quot;:1038.7350393700788}"/>
</p:tagLst>
</file>

<file path=ppt/tags/tag9.xml><?xml version="1.0" encoding="utf-8"?>
<p:tagLst xmlns:p="http://schemas.openxmlformats.org/presentationml/2006/main">
  <p:tag name="KSO_WM_DIAGRAM_VIRTUALLY_FRAME" val="{&quot;height&quot;:322.6418897637795,&quot;left&quot;:279.25299212598424,&quot;top&quot;:141.2588976377953,&quot;width&quot;:617.1311811023622}"/>
</p:tagLst>
</file>

<file path=ppt/tags/tag90.xml><?xml version="1.0" encoding="utf-8"?>
<p:tagLst xmlns:p="http://schemas.openxmlformats.org/presentationml/2006/main">
  <p:tag name="KSO_WM_DIAGRAM_VIRTUALLY_FRAME" val="{&quot;height&quot;:423.7438659667969,&quot;left&quot;:58.59999389648438,&quot;top&quot;:110.70265072455413,&quot;width&quot;:842.7000122070312}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i*1_1_1"/>
  <p:tag name="KSO_WM_TEMPLATE_CATEGORY" val="diagram"/>
  <p:tag name="KSO_WM_TEMPLATE_INDEX" val="202309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n_h_i"/>
  <p:tag name="KSO_WM_UNIT_INDEX" val="1_1_1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2_2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2_2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2_3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2_3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3_1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3_1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3_3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3_3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a*1_1_1"/>
  <p:tag name="KSO_WM_TEMPLATE_CATEGORY" val="diagram"/>
  <p:tag name="KSO_WM_TEMPLATE_INDEX" val="20230961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TYPE" val="n_h_a"/>
  <p:tag name="KSO_WM_UNIT_INDEX" val="1_1_1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&#10;项标题"/>
  <p:tag name="KSO_WM_UNIT_FILL_TYPE" val="3"/>
  <p:tag name="KSO_WM_UNIT_SHADOW_SCHEMECOLOR_INDEX" val="5"/>
  <p:tag name="KSO_WM_UNIT_USESOURCEFORMAT_APPLY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4_1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4_1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4_2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4_2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0.7099999785423279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0961_4*n_h_h_i*1_2_5_1"/>
  <p:tag name="KSO_WM_TEMPLATE_CATEGORY" val="diagram"/>
  <p:tag name="KSO_WM_TEMPLATE_INDEX" val="20230961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UNIT_TYPE" val="n_h_h_i"/>
  <p:tag name="KSO_WM_UNIT_INDEX" val="1_2_5_1"/>
  <p:tag name="KSO_WM_UNIT_FILL_TYPE" val="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23.7438659667969,&quot;left&quot;:58.59999389648438,&quot;top&quot;:110.70265072455413,&quot;width&quot;:842.7000122070312}"/>
  <p:tag name="KSO_WM_DIAGRAM_COLOR_MATCH_VALUE" val="{&quot;shape&quot;:{&quot;fill&quot;:{&quot;type&quot;:0},&quot;glow&quot;:{&quot;colorType&quot;:0},&quot;line&quot;:{&quot;solidLine&quot;:{&quot;brightness&quot;:0.3499999940395355,&quot;colorType&quot;:1,&quot;foreColorIndex&quot;:13,&quot;transparency&quot;:0.7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自定义 3">
      <a:majorFont>
        <a:latin typeface="Times New Roman"/>
        <a:ea typeface="微软雅黑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ln w="9525">
          <a:gradFill flip="none" rotWithShape="1">
            <a:gsLst>
              <a:gs pos="8000">
                <a:schemeClr val="accent2">
                  <a:alpha val="50000"/>
                </a:schemeClr>
              </a:gs>
              <a:gs pos="27000">
                <a:schemeClr val="accent2">
                  <a:alpha val="0"/>
                </a:schemeClr>
              </a:gs>
              <a:gs pos="80000">
                <a:schemeClr val="accent2">
                  <a:alpha val="20000"/>
                </a:schemeClr>
              </a:gs>
            </a:gsLst>
            <a:lin ang="2700000" scaled="1"/>
            <a:tileRect/>
          </a:gradFill>
        </a:ln>
        <a:effectLst>
          <a:outerShdw blurRad="190500" dist="127000" dir="5400000" algn="tl" rotWithShape="0">
            <a:schemeClr val="tx1">
              <a:lumMod val="75000"/>
              <a:lumOff val="25000"/>
              <a:alpha val="20000"/>
            </a:schemeClr>
          </a:outerShdw>
        </a:effectLst>
      </a:spPr>
      <a:bodyPr rtlCol="0" anchor="ctr"/>
      <a:lstStyle>
        <a:defPPr algn="ctr" defTabSz="1219200">
          <a:defRPr lang="zh-CN" altLang="en-US" sz="3200">
            <a:solidFill>
              <a:srgbClr val="FFFFFF"/>
            </a:solidFill>
            <a:latin typeface="等线" panose="02010600030101010101" charset="-122"/>
            <a:ea typeface="等线" panose="02010600030101010101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lang="zh-CN" altLang="en-US" sz="2800" b="1"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4998</Words>
  <Application>WPS 演示</Application>
  <PresentationFormat>宽屏</PresentationFormat>
  <Paragraphs>578</Paragraphs>
  <Slides>28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等线</vt:lpstr>
      <vt:lpstr>华文楷体</vt:lpstr>
      <vt:lpstr>微软雅黑</vt:lpstr>
      <vt:lpstr>Times New Roman</vt:lpstr>
      <vt:lpstr>Arial Unicode MS</vt:lpstr>
      <vt:lpstr>华文中宋</vt:lpstr>
      <vt:lpstr>Calibri</vt:lpstr>
      <vt:lpstr>Roboto</vt:lpstr>
      <vt:lpstr>思源黑体 CN Regular</vt:lpstr>
      <vt:lpstr>黑体</vt:lpstr>
      <vt:lpstr>Office 主题</vt:lpstr>
      <vt:lpstr>工程审计系统使用指南</vt:lpstr>
      <vt:lpstr>目录</vt:lpstr>
      <vt:lpstr>一、审计业务办理流程详解</vt:lpstr>
      <vt:lpstr>一、审计业务办理流程详解</vt:lpstr>
      <vt:lpstr>一、审计业务办理流程详解</vt:lpstr>
      <vt:lpstr>一、审计业务办理流程详解</vt:lpstr>
      <vt:lpstr>二、送审注意事项</vt:lpstr>
      <vt:lpstr>二、送审注意事项</vt:lpstr>
      <vt:lpstr>二、送审注意事项</vt:lpstr>
      <vt:lpstr>二、送审注意事项</vt:lpstr>
      <vt:lpstr>二、送审注意事项</vt:lpstr>
      <vt:lpstr>二、送审注意事项</vt:lpstr>
      <vt:lpstr>二、送审注意事项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三、审计系统使用指南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1258</cp:revision>
  <cp:lastPrinted>2018-01-08T00:34:00Z</cp:lastPrinted>
  <dcterms:created xsi:type="dcterms:W3CDTF">2019-10-26T04:19:00Z</dcterms:created>
  <dcterms:modified xsi:type="dcterms:W3CDTF">2025-09-17T07:21:01Z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2052-12.8.2.19309</vt:lpwstr>
  </property>
  <property fmtid="{D5CDD505-2E9C-101B-9397-08002B2CF9AE}" pid="3" name="ICV">
    <vt:lpwstr>3C9590DA8344482897DCE1F3CB92A476</vt:lpwstr>
  </property>
</Properties>
</file>